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90"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2.tmp>
</file>

<file path=ppt/media/image3.jpeg>
</file>

<file path=ppt/media/image6.tmp>
</file>

<file path=ppt/media/image7.tmp>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32409D-6145-4CD6-ADEB-BB6E23F7E0C0}" type="datetimeFigureOut">
              <a:rPr lang="en-US" smtClean="0"/>
              <a:t>11/3/2023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23D734-0637-4783-93B6-697B78D5D604}" type="slidenum">
              <a:rPr lang="en-US" smtClean="0"/>
              <a:t>‹#›</a:t>
            </a:fld>
            <a:endParaRPr lang="en-US"/>
          </a:p>
        </p:txBody>
      </p:sp>
    </p:spTree>
    <p:extLst>
      <p:ext uri="{BB962C8B-B14F-4D97-AF65-F5344CB8AC3E}">
        <p14:creationId xmlns:p14="http://schemas.microsoft.com/office/powerpoint/2010/main" val="1618684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1" i="0" u="none" strike="noStrike" baseline="0" dirty="0">
                <a:latin typeface="Verdana" panose="020B0604030504040204" pitchFamily="34" charset="0"/>
              </a:rPr>
              <a:t>The execution profile of a hypothetical parallel program executing on eight processing elements. Profile indicates times spent performing computation (both essential and excess), communication, and idling.</a:t>
            </a:r>
            <a:endParaRPr lang="en-US" dirty="0"/>
          </a:p>
        </p:txBody>
      </p:sp>
      <p:sp>
        <p:nvSpPr>
          <p:cNvPr id="4" name="Slide Number Placeholder 3"/>
          <p:cNvSpPr>
            <a:spLocks noGrp="1"/>
          </p:cNvSpPr>
          <p:nvPr>
            <p:ph type="sldNum" sz="quarter" idx="5"/>
          </p:nvPr>
        </p:nvSpPr>
        <p:spPr/>
        <p:txBody>
          <a:bodyPr/>
          <a:lstStyle/>
          <a:p>
            <a:fld id="{3323D734-0637-4783-93B6-697B78D5D604}" type="slidenum">
              <a:rPr lang="en-US" smtClean="0"/>
              <a:t>6</a:t>
            </a:fld>
            <a:endParaRPr lang="en-US"/>
          </a:p>
        </p:txBody>
      </p:sp>
    </p:spTree>
    <p:extLst>
      <p:ext uri="{BB962C8B-B14F-4D97-AF65-F5344CB8AC3E}">
        <p14:creationId xmlns:p14="http://schemas.microsoft.com/office/powerpoint/2010/main" val="1175501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1" i="0" u="none" strike="noStrike" baseline="0" dirty="0">
                <a:latin typeface="Verdana" panose="020B0604030504040204" pitchFamily="34" charset="0"/>
              </a:rPr>
              <a:t>Variation of efficiency: (a) as the number of processing elements is increased for a given problem size; and (b) as the </a:t>
            </a:r>
            <a:r>
              <a:rPr lang="en-US" sz="1800" b="1" i="0" u="none" strike="noStrike" baseline="0" dirty="0" err="1">
                <a:latin typeface="Verdana" panose="020B0604030504040204" pitchFamily="34" charset="0"/>
              </a:rPr>
              <a:t>proble</a:t>
            </a:r>
            <a:r>
              <a:rPr lang="en-US" sz="1800" b="1" i="0" u="none" strike="noStrike" baseline="0" dirty="0">
                <a:latin typeface="Verdana" panose="020B0604030504040204" pitchFamily="34" charset="0"/>
              </a:rPr>
              <a:t> size is increased for a given number of processing elements. The phenomenon illustrated in graph (b) is not common to all parallel systems.</a:t>
            </a:r>
            <a:endParaRPr lang="en-US" dirty="0"/>
          </a:p>
        </p:txBody>
      </p:sp>
      <p:sp>
        <p:nvSpPr>
          <p:cNvPr id="4" name="Slide Number Placeholder 3"/>
          <p:cNvSpPr>
            <a:spLocks noGrp="1"/>
          </p:cNvSpPr>
          <p:nvPr>
            <p:ph type="sldNum" sz="quarter" idx="5"/>
          </p:nvPr>
        </p:nvSpPr>
        <p:spPr/>
        <p:txBody>
          <a:bodyPr/>
          <a:lstStyle/>
          <a:p>
            <a:fld id="{3323D734-0637-4783-93B6-697B78D5D604}" type="slidenum">
              <a:rPr lang="en-US" smtClean="0"/>
              <a:t>25</a:t>
            </a:fld>
            <a:endParaRPr lang="en-US"/>
          </a:p>
        </p:txBody>
      </p:sp>
    </p:spTree>
    <p:extLst>
      <p:ext uri="{BB962C8B-B14F-4D97-AF65-F5344CB8AC3E}">
        <p14:creationId xmlns:p14="http://schemas.microsoft.com/office/powerpoint/2010/main" val="42887299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01C5-DC68-8A17-BD53-E876427F1FC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99D1E2-2881-A0C5-DEB6-1A207E1976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2BF574-D7E2-5FBF-3910-3CC76C3ABE25}"/>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5" name="Footer Placeholder 4">
            <a:extLst>
              <a:ext uri="{FF2B5EF4-FFF2-40B4-BE49-F238E27FC236}">
                <a16:creationId xmlns:a16="http://schemas.microsoft.com/office/drawing/2014/main" id="{F340A15D-6DE0-CCB1-5DD0-B0817D3CBE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C54B1F-1E85-79BD-3DBB-23039B5C766A}"/>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61371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B3D2B-FB86-D13C-552B-B36435E6B4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D3A0A4-A1F6-5487-D34F-8AFE2ADBF1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0C358-8A45-9D3D-92FD-E4D2C5D41BF8}"/>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5" name="Footer Placeholder 4">
            <a:extLst>
              <a:ext uri="{FF2B5EF4-FFF2-40B4-BE49-F238E27FC236}">
                <a16:creationId xmlns:a16="http://schemas.microsoft.com/office/drawing/2014/main" id="{C4F8F4C5-B4CA-A7C6-2BF9-3F3203E250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C7042B-BE9E-FF58-5916-CF93026A5198}"/>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385848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05015E-6338-E2D4-1F24-3E3CA6CA046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D0ED1D-0E18-AD62-AD43-30CD34DA74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DB6B89-0A4F-5ECB-39B0-7247C44BBE3B}"/>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5" name="Footer Placeholder 4">
            <a:extLst>
              <a:ext uri="{FF2B5EF4-FFF2-40B4-BE49-F238E27FC236}">
                <a16:creationId xmlns:a16="http://schemas.microsoft.com/office/drawing/2014/main" id="{5C3159D5-D334-9589-0BC4-7C644574FE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980AA1-0105-D26D-96FA-EA825D39D482}"/>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34794236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88D87-02C3-75A5-FD5A-367A96D5C6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604915-16F5-D99C-F76E-D364693E985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59DDE5-D280-8C07-6236-1A9BA050BB2C}"/>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5" name="Footer Placeholder 4">
            <a:extLst>
              <a:ext uri="{FF2B5EF4-FFF2-40B4-BE49-F238E27FC236}">
                <a16:creationId xmlns:a16="http://schemas.microsoft.com/office/drawing/2014/main" id="{3AB66EAE-801D-E36A-A3D3-64CE5BEDBB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F85189-880C-C558-5E02-F2543C9174A4}"/>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191618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CD18A-96EE-5139-22E4-E4048FEA0B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7DB03E-4470-3BE0-FB4F-FF7055D4DA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4813F1-CF47-5FE7-C290-8BBE7C00D9EE}"/>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5" name="Footer Placeholder 4">
            <a:extLst>
              <a:ext uri="{FF2B5EF4-FFF2-40B4-BE49-F238E27FC236}">
                <a16:creationId xmlns:a16="http://schemas.microsoft.com/office/drawing/2014/main" id="{8ACBA8AD-75FB-B4FC-AF12-07B52A919C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EB236E-CFD4-9DDD-EB4C-8217C212BC38}"/>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764511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AADE9-68FB-D039-81D8-52EAC1E5B2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017555-B875-75D7-26BF-02EF1C6A8C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88117E-5456-3A55-3CA0-4DD78B0111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338EF6-C0D7-0CDD-83FB-A10726C83FEB}"/>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6" name="Footer Placeholder 5">
            <a:extLst>
              <a:ext uri="{FF2B5EF4-FFF2-40B4-BE49-F238E27FC236}">
                <a16:creationId xmlns:a16="http://schemas.microsoft.com/office/drawing/2014/main" id="{A752708A-7C40-83AE-219F-3F75F0D799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C80BF6-1BC4-8387-0E8C-61D8E4FAB3E7}"/>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957634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DDA31-3CB8-CDE9-9540-6CFCB270C38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F85E1B-2FBB-F05F-F6E5-A593E99D448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CE6AFD-78FE-D1CA-4BDF-5FDF0DD5CC6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7C33BD-0D93-0C2F-0101-F282756435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CBD3B80-C116-CCF7-D702-1378CD92EA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868AFC-70D9-630C-72EE-20C906AD0163}"/>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8" name="Footer Placeholder 7">
            <a:extLst>
              <a:ext uri="{FF2B5EF4-FFF2-40B4-BE49-F238E27FC236}">
                <a16:creationId xmlns:a16="http://schemas.microsoft.com/office/drawing/2014/main" id="{D2885C57-5B32-560F-C1EB-33EF1838A2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663576F-98A7-6AB1-0759-B8ADD9018F00}"/>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2614664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D5301-1290-D1DC-CC09-1F0C7788BEA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D47BBE8-8E59-9A09-E754-063CD7F84EBB}"/>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4" name="Footer Placeholder 3">
            <a:extLst>
              <a:ext uri="{FF2B5EF4-FFF2-40B4-BE49-F238E27FC236}">
                <a16:creationId xmlns:a16="http://schemas.microsoft.com/office/drawing/2014/main" id="{283DA247-66B6-EA13-388F-8E89508323B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5E78F2-3F79-BD26-931C-D0D1B1FE3745}"/>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2780711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AA25A5-225D-5482-4E80-15F506209DD4}"/>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3" name="Footer Placeholder 2">
            <a:extLst>
              <a:ext uri="{FF2B5EF4-FFF2-40B4-BE49-F238E27FC236}">
                <a16:creationId xmlns:a16="http://schemas.microsoft.com/office/drawing/2014/main" id="{9B4D68B6-F08C-49C9-03D0-CCD2C35BC8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741D08-467A-6728-593C-CD6EFD0DFAAC}"/>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3000040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D5F37-D7FC-6FAA-52A1-ABE570BB96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882F1C6-7B7B-5529-5FE6-4A9AB043BC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3A3D032-CFD1-53B1-81E8-7B0DDB7A4A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D971203-AD86-BD11-E294-60951FD35AD8}"/>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6" name="Footer Placeholder 5">
            <a:extLst>
              <a:ext uri="{FF2B5EF4-FFF2-40B4-BE49-F238E27FC236}">
                <a16:creationId xmlns:a16="http://schemas.microsoft.com/office/drawing/2014/main" id="{0C100EE3-F2D8-B427-7BAF-9CC74DBE60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9C3F18-5DAA-2284-6DA3-9F96001AF2CA}"/>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4111640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3E0E4-678A-218F-20C0-C9C14254AF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991F0B-AC39-E3B2-24CD-8611B189EE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CAC4E4-A46F-6E2E-D146-B9AB599F1D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8654EF-1FAE-E1CB-3F47-59DCB083E23E}"/>
              </a:ext>
            </a:extLst>
          </p:cNvPr>
          <p:cNvSpPr>
            <a:spLocks noGrp="1"/>
          </p:cNvSpPr>
          <p:nvPr>
            <p:ph type="dt" sz="half" idx="10"/>
          </p:nvPr>
        </p:nvSpPr>
        <p:spPr/>
        <p:txBody>
          <a:bodyPr/>
          <a:lstStyle/>
          <a:p>
            <a:fld id="{5C7421FD-FBDA-436D-B067-A9BF0442DCCB}" type="datetimeFigureOut">
              <a:rPr lang="en-US" smtClean="0"/>
              <a:t>11/3/2023</a:t>
            </a:fld>
            <a:endParaRPr lang="en-US"/>
          </a:p>
        </p:txBody>
      </p:sp>
      <p:sp>
        <p:nvSpPr>
          <p:cNvPr id="6" name="Footer Placeholder 5">
            <a:extLst>
              <a:ext uri="{FF2B5EF4-FFF2-40B4-BE49-F238E27FC236}">
                <a16:creationId xmlns:a16="http://schemas.microsoft.com/office/drawing/2014/main" id="{9041A3C5-A7FF-E6F6-8D73-501F6916D5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89C4AA9-956E-6338-DC52-516181BC6F64}"/>
              </a:ext>
            </a:extLst>
          </p:cNvPr>
          <p:cNvSpPr>
            <a:spLocks noGrp="1"/>
          </p:cNvSpPr>
          <p:nvPr>
            <p:ph type="sldNum" sz="quarter" idx="12"/>
          </p:nvPr>
        </p:nvSpPr>
        <p:spPr/>
        <p:txBody>
          <a:bodyPr/>
          <a:lstStyle/>
          <a:p>
            <a:fld id="{7EACFD5E-07D4-43E6-BFE3-91F52338959C}" type="slidenum">
              <a:rPr lang="en-US" smtClean="0"/>
              <a:t>‹#›</a:t>
            </a:fld>
            <a:endParaRPr lang="en-US"/>
          </a:p>
        </p:txBody>
      </p:sp>
    </p:spTree>
    <p:extLst>
      <p:ext uri="{BB962C8B-B14F-4D97-AF65-F5344CB8AC3E}">
        <p14:creationId xmlns:p14="http://schemas.microsoft.com/office/powerpoint/2010/main" val="1073882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4E1CF2-5399-57EA-203D-AEE6CBE739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0D6D94-DFC5-3252-4378-99C2160A39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0CBD5F-7913-DD9C-DDE6-1EB4A9C4CE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7421FD-FBDA-436D-B067-A9BF0442DCCB}" type="datetimeFigureOut">
              <a:rPr lang="en-US" smtClean="0"/>
              <a:t>11/3/2023</a:t>
            </a:fld>
            <a:endParaRPr lang="en-US"/>
          </a:p>
        </p:txBody>
      </p:sp>
      <p:sp>
        <p:nvSpPr>
          <p:cNvPr id="5" name="Footer Placeholder 4">
            <a:extLst>
              <a:ext uri="{FF2B5EF4-FFF2-40B4-BE49-F238E27FC236}">
                <a16:creationId xmlns:a16="http://schemas.microsoft.com/office/drawing/2014/main" id="{09BA1597-7775-DF99-487C-BE88A613A9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CE37060-2531-DB35-3B8B-A3FCACCE5A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ACFD5E-07D4-43E6-BFE3-91F52338959C}" type="slidenum">
              <a:rPr lang="en-US" smtClean="0"/>
              <a:t>‹#›</a:t>
            </a:fld>
            <a:endParaRPr lang="en-US"/>
          </a:p>
        </p:txBody>
      </p:sp>
    </p:spTree>
    <p:extLst>
      <p:ext uri="{BB962C8B-B14F-4D97-AF65-F5344CB8AC3E}">
        <p14:creationId xmlns:p14="http://schemas.microsoft.com/office/powerpoint/2010/main" val="6131109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3DE8DCBD-27BF-8B26-3B64-47ED57E79AE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908718-F24B-8E02-963E-EECD0D5B4FF8}"/>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b="1" i="0" u="none" strike="noStrike" baseline="0" dirty="0">
                <a:solidFill>
                  <a:srgbClr val="FFFFFF"/>
                </a:solidFill>
                <a:latin typeface="Arial" panose="020B0604020202020204" pitchFamily="34" charset="0"/>
              </a:rPr>
              <a:t>Analytical Modeling of Parallel Programs</a:t>
            </a:r>
            <a:endParaRPr lang="en-US" sz="5200" dirty="0">
              <a:solidFill>
                <a:srgbClr val="FFFFFF"/>
              </a:solidFill>
            </a:endParaRPr>
          </a:p>
        </p:txBody>
      </p:sp>
      <p:sp>
        <p:nvSpPr>
          <p:cNvPr id="3" name="Subtitle 2">
            <a:extLst>
              <a:ext uri="{FF2B5EF4-FFF2-40B4-BE49-F238E27FC236}">
                <a16:creationId xmlns:a16="http://schemas.microsoft.com/office/drawing/2014/main" id="{C03CE747-4CA5-9716-7EAF-ADECDEC00DC0}"/>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US" dirty="0">
              <a:solidFill>
                <a:srgbClr val="FFFFFF"/>
              </a:solidFill>
            </a:endParaRPr>
          </a:p>
        </p:txBody>
      </p:sp>
    </p:spTree>
    <p:extLst>
      <p:ext uri="{BB962C8B-B14F-4D97-AF65-F5344CB8AC3E}">
        <p14:creationId xmlns:p14="http://schemas.microsoft.com/office/powerpoint/2010/main" val="16215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56BD5-2931-95BD-5261-C77A1A07824A}"/>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Total Parallel Overhead</a:t>
            </a:r>
            <a:endParaRPr lang="en-US" sz="28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A9B474D-207C-74E5-DE94-48701B347D90}"/>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The overheads incurred by a parallel program are encapsulated into a single expression referred to as the </a:t>
                </a:r>
                <a:r>
                  <a:rPr lang="en-US" sz="1800" b="1" i="1" u="none" strike="noStrike" baseline="0" dirty="0">
                    <a:solidFill>
                      <a:srgbClr val="333333"/>
                    </a:solidFill>
                    <a:latin typeface="Verdana" panose="020B0604030504040204" pitchFamily="34" charset="0"/>
                  </a:rPr>
                  <a:t>overhead function</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We define overhead function or </a:t>
                </a:r>
                <a:r>
                  <a:rPr lang="en-US" sz="1800" b="1" i="1" u="none" strike="noStrike" baseline="0" dirty="0">
                    <a:solidFill>
                      <a:srgbClr val="333333"/>
                    </a:solidFill>
                    <a:latin typeface="Verdana" panose="020B0604030504040204" pitchFamily="34" charset="0"/>
                  </a:rPr>
                  <a:t>total overhead </a:t>
                </a:r>
                <a:r>
                  <a:rPr lang="en-US" sz="1800" b="0" i="0" u="none" strike="noStrike" baseline="0" dirty="0">
                    <a:solidFill>
                      <a:srgbClr val="333333"/>
                    </a:solidFill>
                    <a:latin typeface="Verdana" panose="020B0604030504040204" pitchFamily="34" charset="0"/>
                  </a:rPr>
                  <a:t>of a parallel system as the total time collectively spent by all the processing elements over and above that required by the fastest known sequential algorithm for solving the same problem on a single processing element. </a:t>
                </a:r>
              </a:p>
              <a:p>
                <a:pPr algn="l"/>
                <a:r>
                  <a:rPr lang="en-US" sz="1800" b="0" i="0" u="none" strike="noStrike" baseline="0" dirty="0">
                    <a:solidFill>
                      <a:srgbClr val="333333"/>
                    </a:solidFill>
                    <a:latin typeface="Verdana" panose="020B0604030504040204" pitchFamily="34" charset="0"/>
                  </a:rPr>
                  <a:t>We denote the overhead function of a parallel system by the symbol </a:t>
                </a:r>
                <a:r>
                  <a:rPr lang="en-US" b="1" dirty="0"/>
                  <a:t>To</a:t>
                </a:r>
                <a:r>
                  <a:rPr lang="en-US" sz="1800" b="0" i="0" u="none" strike="noStrike" baseline="0" dirty="0">
                    <a:solidFill>
                      <a:srgbClr val="333333"/>
                    </a:solidFill>
                    <a:latin typeface="Verdana" panose="020B0604030504040204" pitchFamily="34" charset="0"/>
                  </a:rPr>
                  <a:t>.</a:t>
                </a:r>
              </a:p>
              <a:p>
                <a:r>
                  <a:rPr lang="en-US" sz="1800" b="0" i="0" u="none" strike="noStrike" baseline="0" dirty="0">
                    <a:solidFill>
                      <a:srgbClr val="333333"/>
                    </a:solidFill>
                    <a:latin typeface="Verdana" panose="020B0604030504040204" pitchFamily="34" charset="0"/>
                  </a:rPr>
                  <a:t>The total time spent in solving a problem summed over all processing elements is </a:t>
                </a:r>
                <a14:m>
                  <m:oMath xmlns:m="http://schemas.openxmlformats.org/officeDocument/2006/math">
                    <m:nary>
                      <m:naryPr>
                        <m:chr m:val="∑"/>
                        <m:ctrlPr>
                          <a:rPr lang="en-US" sz="2400" b="1" i="1" u="none" strike="noStrike" baseline="0" smtClean="0">
                            <a:solidFill>
                              <a:srgbClr val="333333"/>
                            </a:solidFill>
                            <a:latin typeface="Cambria Math" panose="02040503050406030204" pitchFamily="18" charset="0"/>
                          </a:rPr>
                        </m:ctrlPr>
                      </m:naryPr>
                      <m:sub>
                        <m:r>
                          <m:rPr>
                            <m:brk m:alnAt="23"/>
                          </m:rPr>
                          <a:rPr lang="en-US" sz="2400" b="1" i="1" u="none" strike="noStrike" baseline="0" smtClean="0">
                            <a:solidFill>
                              <a:srgbClr val="333333"/>
                            </a:solidFill>
                            <a:latin typeface="Cambria Math" panose="02040503050406030204" pitchFamily="18" charset="0"/>
                          </a:rPr>
                          <m:t>𝟎</m:t>
                        </m:r>
                      </m:sub>
                      <m:sup>
                        <m:r>
                          <a:rPr lang="en-US" sz="2400" b="1" i="1" u="none" strike="noStrike" baseline="0" smtClean="0">
                            <a:solidFill>
                              <a:srgbClr val="333333"/>
                            </a:solidFill>
                            <a:latin typeface="Cambria Math" panose="02040503050406030204" pitchFamily="18" charset="0"/>
                          </a:rPr>
                          <m:t>𝒑</m:t>
                        </m:r>
                      </m:sup>
                      <m:e>
                        <m:sSub>
                          <m:sSubPr>
                            <m:ctrlPr>
                              <a:rPr lang="en-US" sz="2400" b="1" i="1" u="none" strike="noStrike" baseline="0" smtClean="0">
                                <a:solidFill>
                                  <a:srgbClr val="333333"/>
                                </a:solidFill>
                                <a:latin typeface="Cambria Math" panose="02040503050406030204" pitchFamily="18" charset="0"/>
                              </a:rPr>
                            </m:ctrlPr>
                          </m:sSubPr>
                          <m:e>
                            <m:r>
                              <a:rPr lang="en-US" sz="2400" b="1" i="1" u="none" strike="noStrike" baseline="0" smtClean="0">
                                <a:solidFill>
                                  <a:srgbClr val="333333"/>
                                </a:solidFill>
                                <a:latin typeface="Cambria Math" panose="02040503050406030204" pitchFamily="18" charset="0"/>
                              </a:rPr>
                              <m:t>𝑻</m:t>
                            </m:r>
                          </m:e>
                          <m:sub>
                            <m:r>
                              <a:rPr lang="en-US" sz="2400" b="1" i="1" u="none" strike="noStrike" baseline="0" smtClean="0">
                                <a:solidFill>
                                  <a:srgbClr val="333333"/>
                                </a:solidFill>
                                <a:latin typeface="Cambria Math" panose="02040503050406030204" pitchFamily="18" charset="0"/>
                              </a:rPr>
                              <m:t>𝒑</m:t>
                            </m:r>
                          </m:sub>
                        </m:sSub>
                      </m:e>
                    </m:nary>
                  </m:oMath>
                </a14:m>
                <a:r>
                  <a:rPr lang="en-US" sz="1800" b="0" i="0" u="none" strike="noStrike" baseline="0" dirty="0">
                    <a:solidFill>
                      <a:srgbClr val="333333"/>
                    </a:solidFill>
                    <a:latin typeface="Verdana" panose="020B0604030504040204" pitchFamily="34" charset="0"/>
                  </a:rPr>
                  <a:t> or </a:t>
                </a:r>
                <a:r>
                  <a:rPr lang="en-US" sz="1800" b="0" i="0" u="none" strike="noStrike" baseline="0" dirty="0" err="1">
                    <a:solidFill>
                      <a:srgbClr val="333333"/>
                    </a:solidFill>
                    <a:latin typeface="Verdana" panose="020B0604030504040204" pitchFamily="34" charset="0"/>
                  </a:rPr>
                  <a:t>pTp</a:t>
                </a:r>
                <a:r>
                  <a:rPr lang="en-US" sz="1800" b="0" i="0" u="none" strike="noStrike" baseline="0" dirty="0">
                    <a:solidFill>
                      <a:srgbClr val="333333"/>
                    </a:solidFill>
                    <a:latin typeface="Verdana" panose="020B0604030504040204" pitchFamily="34" charset="0"/>
                  </a:rPr>
                  <a:t> for</a:t>
                </a:r>
                <a:r>
                  <a:rPr lang="en-US" sz="1800" b="0" i="0" u="none" strike="noStrike" dirty="0">
                    <a:solidFill>
                      <a:srgbClr val="333333"/>
                    </a:solidFill>
                    <a:latin typeface="Verdana" panose="020B0604030504040204" pitchFamily="34" charset="0"/>
                  </a:rPr>
                  <a:t> ease of understanding</a:t>
                </a:r>
                <a:r>
                  <a:rPr lang="en-US" sz="1800" b="0" i="0" u="none" strike="noStrike" baseline="0" dirty="0">
                    <a:solidFill>
                      <a:srgbClr val="333333"/>
                    </a:solidFill>
                    <a:latin typeface="Verdana" panose="020B0604030504040204" pitchFamily="34" charset="0"/>
                  </a:rPr>
                  <a:t>. </a:t>
                </a:r>
              </a:p>
              <a:p>
                <a:pPr algn="l"/>
                <a:r>
                  <a:rPr lang="en-US" sz="1800" b="0" i="1" u="none" strike="noStrike" baseline="0" dirty="0">
                    <a:solidFill>
                      <a:srgbClr val="333333"/>
                    </a:solidFill>
                    <a:latin typeface="Verdana" panose="020B0604030504040204" pitchFamily="34" charset="0"/>
                  </a:rPr>
                  <a:t>TS </a:t>
                </a:r>
                <a:r>
                  <a:rPr lang="en-US" sz="1800" b="0" i="0" u="none" strike="noStrike" baseline="0" dirty="0">
                    <a:solidFill>
                      <a:srgbClr val="333333"/>
                    </a:solidFill>
                    <a:latin typeface="Verdana" panose="020B0604030504040204" pitchFamily="34" charset="0"/>
                  </a:rPr>
                  <a:t>units of this time are spent performing useful work, and the remainder is overhead.</a:t>
                </a:r>
              </a:p>
              <a:p>
                <a:pPr algn="l"/>
                <a:r>
                  <a:rPr lang="en-US" sz="1800" b="0" i="0" u="none" strike="noStrike" baseline="0" dirty="0">
                    <a:solidFill>
                      <a:srgbClr val="333333"/>
                    </a:solidFill>
                    <a:latin typeface="Verdana" panose="020B0604030504040204" pitchFamily="34" charset="0"/>
                  </a:rPr>
                  <a:t>Therefore, the overhead function (</a:t>
                </a:r>
                <a:r>
                  <a:rPr lang="en-US" sz="1800" b="0" i="1" u="none" strike="noStrike" baseline="0" dirty="0">
                    <a:solidFill>
                      <a:srgbClr val="333333"/>
                    </a:solidFill>
                    <a:latin typeface="Verdana" panose="020B0604030504040204" pitchFamily="34" charset="0"/>
                  </a:rPr>
                  <a:t>To</a:t>
                </a:r>
                <a:r>
                  <a:rPr lang="en-US" sz="1800" b="0" i="0" u="none" strike="noStrike" baseline="0" dirty="0">
                    <a:solidFill>
                      <a:srgbClr val="333333"/>
                    </a:solidFill>
                    <a:latin typeface="Verdana" panose="020B0604030504040204" pitchFamily="34" charset="0"/>
                  </a:rPr>
                  <a:t>) is given by </a:t>
                </a:r>
              </a:p>
            </p:txBody>
          </p:sp>
        </mc:Choice>
        <mc:Fallback xmlns="">
          <p:sp>
            <p:nvSpPr>
              <p:cNvPr id="3" name="Content Placeholder 2">
                <a:extLst>
                  <a:ext uri="{FF2B5EF4-FFF2-40B4-BE49-F238E27FC236}">
                    <a16:creationId xmlns:a16="http://schemas.microsoft.com/office/drawing/2014/main" id="{3A9B474D-207C-74E5-DE94-48701B347D90}"/>
                  </a:ext>
                </a:extLst>
              </p:cNvPr>
              <p:cNvSpPr>
                <a:spLocks noGrp="1" noRot="1" noChangeAspect="1" noMove="1" noResize="1" noEditPoints="1" noAdjustHandles="1" noChangeArrowheads="1" noChangeShapeType="1" noTextEdit="1"/>
              </p:cNvSpPr>
              <p:nvPr>
                <p:ph idx="1"/>
              </p:nvPr>
            </p:nvSpPr>
            <p:spPr>
              <a:blipFill>
                <a:blip r:embed="rId2"/>
                <a:stretch>
                  <a:fillRect l="-406" t="-1261" r="-1043"/>
                </a:stretch>
              </a:blipFill>
            </p:spPr>
            <p:txBody>
              <a:bodyPr/>
              <a:lstStyle/>
              <a:p>
                <a:r>
                  <a:rPr lang="en-US">
                    <a:noFill/>
                  </a:rPr>
                  <a:t> </a:t>
                </a:r>
              </a:p>
            </p:txBody>
          </p:sp>
        </mc:Fallback>
      </mc:AlternateContent>
      <p:pic>
        <p:nvPicPr>
          <p:cNvPr id="7" name="Picture 6">
            <a:extLst>
              <a:ext uri="{FF2B5EF4-FFF2-40B4-BE49-F238E27FC236}">
                <a16:creationId xmlns:a16="http://schemas.microsoft.com/office/drawing/2014/main" id="{08A3738C-1333-31E4-D761-5CD94E212C00}"/>
              </a:ext>
            </a:extLst>
          </p:cNvPr>
          <p:cNvPicPr>
            <a:picLocks noChangeAspect="1"/>
          </p:cNvPicPr>
          <p:nvPr/>
        </p:nvPicPr>
        <p:blipFill>
          <a:blip r:embed="rId3"/>
          <a:stretch>
            <a:fillRect/>
          </a:stretch>
        </p:blipFill>
        <p:spPr>
          <a:xfrm>
            <a:off x="4135903" y="5513672"/>
            <a:ext cx="4023360" cy="486696"/>
          </a:xfrm>
          <a:prstGeom prst="rect">
            <a:avLst/>
          </a:prstGeom>
        </p:spPr>
      </p:pic>
    </p:spTree>
    <p:extLst>
      <p:ext uri="{BB962C8B-B14F-4D97-AF65-F5344CB8AC3E}">
        <p14:creationId xmlns:p14="http://schemas.microsoft.com/office/powerpoint/2010/main" val="54527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DAF57-D3BE-B6A2-9392-22954174B0A2}"/>
              </a:ext>
            </a:extLst>
          </p:cNvPr>
          <p:cNvSpPr>
            <a:spLocks noGrp="1"/>
          </p:cNvSpPr>
          <p:nvPr>
            <p:ph type="title"/>
          </p:nvPr>
        </p:nvSpPr>
        <p:spPr/>
        <p:txBody>
          <a:bodyPr>
            <a:normAutofit/>
          </a:bodyPr>
          <a:lstStyle/>
          <a:p>
            <a:r>
              <a:rPr lang="en-US" sz="3200" b="1" i="0" u="none" strike="noStrike" baseline="0" dirty="0">
                <a:solidFill>
                  <a:srgbClr val="333333"/>
                </a:solidFill>
                <a:latin typeface="Arial" panose="020B0604020202020204" pitchFamily="34" charset="0"/>
              </a:rPr>
              <a:t>Speedup</a:t>
            </a:r>
            <a:endParaRPr lang="en-US" sz="3200" dirty="0"/>
          </a:p>
        </p:txBody>
      </p:sp>
      <p:sp>
        <p:nvSpPr>
          <p:cNvPr id="3" name="Content Placeholder 2">
            <a:extLst>
              <a:ext uri="{FF2B5EF4-FFF2-40B4-BE49-F238E27FC236}">
                <a16:creationId xmlns:a16="http://schemas.microsoft.com/office/drawing/2014/main" id="{A3E8A977-3198-7D6E-8E67-0C2521C2314E}"/>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When evaluating a parallel system, we are often interested in knowing how much performance gain is achieved by parallelizing a given application over a sequential implementation.</a:t>
            </a:r>
          </a:p>
          <a:p>
            <a:pPr algn="l"/>
            <a:r>
              <a:rPr lang="en-US" sz="1800" b="1" i="0" u="none" strike="noStrike" baseline="0" dirty="0">
                <a:solidFill>
                  <a:srgbClr val="333333"/>
                </a:solidFill>
                <a:latin typeface="Verdana" panose="020B0604030504040204" pitchFamily="34" charset="0"/>
              </a:rPr>
              <a:t>Speedup</a:t>
            </a:r>
            <a:r>
              <a:rPr lang="en-US" sz="1800" b="1" dirty="0">
                <a:solidFill>
                  <a:srgbClr val="333333"/>
                </a:solidFill>
                <a:latin typeface="Verdana" panose="020B0604030504040204" pitchFamily="34" charset="0"/>
              </a:rPr>
              <a:t> </a:t>
            </a:r>
            <a:r>
              <a:rPr lang="en-US" sz="1800" b="1" i="0" u="none" strike="noStrike" baseline="0" dirty="0">
                <a:solidFill>
                  <a:srgbClr val="333333"/>
                </a:solidFill>
                <a:latin typeface="Verdana" panose="020B0604030504040204" pitchFamily="34" charset="0"/>
              </a:rPr>
              <a:t>is a measure that captures the relative benefit of solving a problem in parallel. </a:t>
            </a:r>
          </a:p>
          <a:p>
            <a:pPr algn="l"/>
            <a:r>
              <a:rPr lang="en-US" sz="1800" b="0" i="0" u="none" strike="noStrike" baseline="0" dirty="0">
                <a:solidFill>
                  <a:srgbClr val="333333"/>
                </a:solidFill>
                <a:latin typeface="Verdana" panose="020B0604030504040204" pitchFamily="34" charset="0"/>
              </a:rPr>
              <a:t>It is defined as the ratio of the time taken to solve a problem on a single processing element to the time required to solve the same problem on a parallel computer with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identical processing elements.</a:t>
            </a:r>
          </a:p>
          <a:p>
            <a:pPr algn="l"/>
            <a:r>
              <a:rPr lang="en-US" sz="1800" b="0" i="0" u="none" strike="noStrike" baseline="0" dirty="0">
                <a:solidFill>
                  <a:srgbClr val="333333"/>
                </a:solidFill>
                <a:latin typeface="Verdana" panose="020B0604030504040204" pitchFamily="34" charset="0"/>
              </a:rPr>
              <a:t>We denote speedup by the symbol </a:t>
            </a:r>
            <a:r>
              <a:rPr lang="en-US" sz="1800" b="0" i="1" u="none" strike="noStrike" baseline="0" dirty="0">
                <a:solidFill>
                  <a:srgbClr val="333333"/>
                </a:solidFill>
                <a:latin typeface="Verdana" panose="020B0604030504040204" pitchFamily="34" charset="0"/>
              </a:rPr>
              <a:t>S</a:t>
            </a:r>
            <a:r>
              <a:rPr lang="en-US" sz="1800" b="0" i="0" u="none" strike="noStrike" baseline="0" dirty="0">
                <a:solidFill>
                  <a:srgbClr val="333333"/>
                </a:solidFill>
                <a:latin typeface="Verdana" panose="020B0604030504040204" pitchFamily="34" charset="0"/>
              </a:rPr>
              <a:t>.</a:t>
            </a:r>
          </a:p>
          <a:p>
            <a:pPr algn="l"/>
            <a:r>
              <a:rPr lang="en-US" sz="1800" dirty="0">
                <a:solidFill>
                  <a:srgbClr val="333333"/>
                </a:solidFill>
                <a:latin typeface="Verdana" panose="020B0604030504040204" pitchFamily="34" charset="0"/>
              </a:rPr>
              <a:t>Reading assignment: Example 5.1, 5.2, 5.3, 5.4</a:t>
            </a:r>
            <a:endParaRPr lang="en-US" dirty="0"/>
          </a:p>
        </p:txBody>
      </p:sp>
    </p:spTree>
    <p:extLst>
      <p:ext uri="{BB962C8B-B14F-4D97-AF65-F5344CB8AC3E}">
        <p14:creationId xmlns:p14="http://schemas.microsoft.com/office/powerpoint/2010/main" val="5821850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D4229-2CDB-40F5-3C7C-80BDFA7716A9}"/>
              </a:ext>
            </a:extLst>
          </p:cNvPr>
          <p:cNvSpPr>
            <a:spLocks noGrp="1"/>
          </p:cNvSpPr>
          <p:nvPr>
            <p:ph type="title"/>
          </p:nvPr>
        </p:nvSpPr>
        <p:spPr/>
        <p:txBody>
          <a:bodyPr>
            <a:normAutofit/>
          </a:bodyPr>
          <a:lstStyle/>
          <a:p>
            <a:r>
              <a:rPr lang="en-US" sz="3200" b="1" i="0" u="none" strike="noStrike" baseline="0" dirty="0">
                <a:solidFill>
                  <a:srgbClr val="333333"/>
                </a:solidFill>
                <a:latin typeface="Arial" panose="020B0604020202020204" pitchFamily="34" charset="0"/>
              </a:rPr>
              <a:t>Efficiency</a:t>
            </a:r>
            <a:endParaRPr lang="en-US" sz="3200" dirty="0"/>
          </a:p>
        </p:txBody>
      </p:sp>
      <p:sp>
        <p:nvSpPr>
          <p:cNvPr id="3" name="Content Placeholder 2">
            <a:extLst>
              <a:ext uri="{FF2B5EF4-FFF2-40B4-BE49-F238E27FC236}">
                <a16:creationId xmlns:a16="http://schemas.microsoft.com/office/drawing/2014/main" id="{B860AC13-D505-248E-0C36-86ACDD7ED7A0}"/>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Only an ideal parallel system containing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processing elements can deliver a speedup equal to </a:t>
            </a:r>
            <a:r>
              <a:rPr lang="en-US" sz="1800" b="0" i="1" u="none" strike="noStrike" baseline="0" dirty="0">
                <a:solidFill>
                  <a:srgbClr val="333333"/>
                </a:solidFill>
                <a:latin typeface="Verdana" panose="020B0604030504040204" pitchFamily="34" charset="0"/>
              </a:rPr>
              <a:t>p</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In practice, ideal behavior is not achieved because while executing a parallel algorithm, the processing elements cannot devote 100% of their time to the computations of the algorithm. </a:t>
            </a:r>
          </a:p>
          <a:p>
            <a:pPr algn="l"/>
            <a:r>
              <a:rPr lang="en-US" sz="1800" dirty="0">
                <a:solidFill>
                  <a:srgbClr val="333333"/>
                </a:solidFill>
                <a:latin typeface="Verdana" panose="020B0604030504040204" pitchFamily="34" charset="0"/>
              </a:rPr>
              <a:t>P</a:t>
            </a:r>
            <a:r>
              <a:rPr lang="en-US" sz="1800" b="0" i="0" u="none" strike="noStrike" baseline="0" dirty="0">
                <a:solidFill>
                  <a:srgbClr val="333333"/>
                </a:solidFill>
                <a:latin typeface="Verdana" panose="020B0604030504040204" pitchFamily="34" charset="0"/>
              </a:rPr>
              <a:t>art of the time required by the processing elements to compute the sum of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numbers is spent </a:t>
            </a:r>
            <a:r>
              <a:rPr lang="en-US" sz="1800" b="1" i="0" u="none" strike="noStrike" baseline="0" dirty="0">
                <a:solidFill>
                  <a:srgbClr val="333333"/>
                </a:solidFill>
                <a:latin typeface="Verdana" panose="020B0604030504040204" pitchFamily="34" charset="0"/>
              </a:rPr>
              <a:t>idling</a:t>
            </a:r>
            <a:r>
              <a:rPr lang="en-US" sz="1800" b="0" i="0" u="none" strike="noStrike" baseline="0" dirty="0">
                <a:solidFill>
                  <a:srgbClr val="333333"/>
                </a:solidFill>
                <a:latin typeface="Verdana" panose="020B0604030504040204" pitchFamily="34" charset="0"/>
              </a:rPr>
              <a:t> (and communicating in real systems). </a:t>
            </a:r>
          </a:p>
          <a:p>
            <a:pPr algn="l"/>
            <a:r>
              <a:rPr lang="en-US" sz="1800" b="1" i="1" u="none" strike="noStrike" baseline="0" dirty="0">
                <a:solidFill>
                  <a:srgbClr val="333333"/>
                </a:solidFill>
                <a:latin typeface="Verdana" panose="020B0604030504040204" pitchFamily="34" charset="0"/>
              </a:rPr>
              <a:t>Efficiency </a:t>
            </a:r>
            <a:r>
              <a:rPr lang="en-US" sz="1800" b="0" i="0" u="none" strike="noStrike" baseline="0" dirty="0">
                <a:solidFill>
                  <a:srgbClr val="333333"/>
                </a:solidFill>
                <a:latin typeface="Verdana" panose="020B0604030504040204" pitchFamily="34" charset="0"/>
              </a:rPr>
              <a:t>is a measure of the fraction of time for which a processing element is usefully employed; it is defined as the ratio of speedup to the number of processing elements. </a:t>
            </a:r>
          </a:p>
        </p:txBody>
      </p:sp>
    </p:spTree>
    <p:extLst>
      <p:ext uri="{BB962C8B-B14F-4D97-AF65-F5344CB8AC3E}">
        <p14:creationId xmlns:p14="http://schemas.microsoft.com/office/powerpoint/2010/main" val="949730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D4229-2CDB-40F5-3C7C-80BDFA7716A9}"/>
              </a:ext>
            </a:extLst>
          </p:cNvPr>
          <p:cNvSpPr>
            <a:spLocks noGrp="1"/>
          </p:cNvSpPr>
          <p:nvPr>
            <p:ph type="title"/>
          </p:nvPr>
        </p:nvSpPr>
        <p:spPr/>
        <p:txBody>
          <a:bodyPr>
            <a:normAutofit/>
          </a:bodyPr>
          <a:lstStyle/>
          <a:p>
            <a:r>
              <a:rPr lang="en-US" sz="3200" b="1" i="0" u="none" strike="noStrike" baseline="0" dirty="0">
                <a:solidFill>
                  <a:srgbClr val="333333"/>
                </a:solidFill>
                <a:latin typeface="Arial" panose="020B0604020202020204" pitchFamily="34" charset="0"/>
              </a:rPr>
              <a:t>Efficiency</a:t>
            </a:r>
            <a:endParaRPr lang="en-US" sz="3200" dirty="0"/>
          </a:p>
        </p:txBody>
      </p:sp>
      <p:sp>
        <p:nvSpPr>
          <p:cNvPr id="3" name="Content Placeholder 2">
            <a:extLst>
              <a:ext uri="{FF2B5EF4-FFF2-40B4-BE49-F238E27FC236}">
                <a16:creationId xmlns:a16="http://schemas.microsoft.com/office/drawing/2014/main" id="{B860AC13-D505-248E-0C36-86ACDD7ED7A0}"/>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In an ideal parallel system, speedup is equal to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and efficiency is equal to one. </a:t>
            </a:r>
          </a:p>
          <a:p>
            <a:pPr algn="l"/>
            <a:r>
              <a:rPr lang="en-US" sz="1800" b="0" i="0" u="none" strike="noStrike" baseline="0" dirty="0">
                <a:solidFill>
                  <a:srgbClr val="333333"/>
                </a:solidFill>
                <a:latin typeface="Verdana" panose="020B0604030504040204" pitchFamily="34" charset="0"/>
              </a:rPr>
              <a:t>In practice, speedup is less than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and efficiency is between zero and one, depending on the effectiveness with which the processing elements are utilized. We denote efficiency by the symbol </a:t>
            </a:r>
            <a:r>
              <a:rPr lang="en-US" sz="1800" b="0" i="1" u="none" strike="noStrike" baseline="0" dirty="0">
                <a:solidFill>
                  <a:srgbClr val="333333"/>
                </a:solidFill>
                <a:latin typeface="Verdana" panose="020B0604030504040204" pitchFamily="34" charset="0"/>
              </a:rPr>
              <a:t>E</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Mathematically, it is given by </a:t>
            </a:r>
            <a:endParaRPr lang="en-US" sz="1800" dirty="0"/>
          </a:p>
        </p:txBody>
      </p:sp>
      <p:pic>
        <p:nvPicPr>
          <p:cNvPr id="5" name="Picture 4">
            <a:extLst>
              <a:ext uri="{FF2B5EF4-FFF2-40B4-BE49-F238E27FC236}">
                <a16:creationId xmlns:a16="http://schemas.microsoft.com/office/drawing/2014/main" id="{02BA992E-D07C-89C6-2AD6-35072AB75C2A}"/>
              </a:ext>
            </a:extLst>
          </p:cNvPr>
          <p:cNvPicPr>
            <a:picLocks noChangeAspect="1"/>
          </p:cNvPicPr>
          <p:nvPr/>
        </p:nvPicPr>
        <p:blipFill>
          <a:blip r:embed="rId2"/>
          <a:stretch>
            <a:fillRect/>
          </a:stretch>
        </p:blipFill>
        <p:spPr>
          <a:xfrm>
            <a:off x="5386030" y="3271603"/>
            <a:ext cx="1419940" cy="729691"/>
          </a:xfrm>
          <a:prstGeom prst="rect">
            <a:avLst/>
          </a:prstGeom>
        </p:spPr>
      </p:pic>
    </p:spTree>
    <p:extLst>
      <p:ext uri="{BB962C8B-B14F-4D97-AF65-F5344CB8AC3E}">
        <p14:creationId xmlns:p14="http://schemas.microsoft.com/office/powerpoint/2010/main" val="770224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F70BA-2217-BA11-FF94-1F5216414EDD}"/>
              </a:ext>
            </a:extLst>
          </p:cNvPr>
          <p:cNvSpPr>
            <a:spLocks noGrp="1"/>
          </p:cNvSpPr>
          <p:nvPr>
            <p:ph type="title"/>
          </p:nvPr>
        </p:nvSpPr>
        <p:spPr/>
        <p:txBody>
          <a:bodyPr>
            <a:normAutofit/>
          </a:bodyPr>
          <a:lstStyle/>
          <a:p>
            <a:r>
              <a:rPr lang="en-US" sz="3600" b="1" i="0" u="none" strike="noStrike" baseline="0" dirty="0">
                <a:solidFill>
                  <a:srgbClr val="333333"/>
                </a:solidFill>
                <a:latin typeface="Arial" panose="020B0604020202020204" pitchFamily="34" charset="0"/>
              </a:rPr>
              <a:t>Cost</a:t>
            </a:r>
            <a:endParaRPr lang="en-US" sz="3600" dirty="0"/>
          </a:p>
        </p:txBody>
      </p:sp>
      <p:sp>
        <p:nvSpPr>
          <p:cNvPr id="3" name="Content Placeholder 2">
            <a:extLst>
              <a:ext uri="{FF2B5EF4-FFF2-40B4-BE49-F238E27FC236}">
                <a16:creationId xmlns:a16="http://schemas.microsoft.com/office/drawing/2014/main" id="{513028AD-D8C5-968C-4D89-5DC1D94E7CB7}"/>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We define the </a:t>
            </a:r>
            <a:r>
              <a:rPr lang="en-US" sz="1800" b="1" i="1" u="none" strike="noStrike" baseline="0" dirty="0">
                <a:solidFill>
                  <a:srgbClr val="333333"/>
                </a:solidFill>
                <a:latin typeface="Verdana" panose="020B0604030504040204" pitchFamily="34" charset="0"/>
              </a:rPr>
              <a:t>cost </a:t>
            </a:r>
            <a:r>
              <a:rPr lang="en-US" sz="1800" b="0" i="0" u="none" strike="noStrike" baseline="0" dirty="0">
                <a:solidFill>
                  <a:srgbClr val="333333"/>
                </a:solidFill>
                <a:latin typeface="Verdana" panose="020B0604030504040204" pitchFamily="34" charset="0"/>
              </a:rPr>
              <a:t>of solving a problem on a parallel system as the product of parallel runtime and the number of processing elements used. </a:t>
            </a:r>
          </a:p>
          <a:p>
            <a:pPr algn="l"/>
            <a:r>
              <a:rPr lang="en-US" sz="1800" b="0" i="0" u="none" strike="noStrike" baseline="0" dirty="0">
                <a:solidFill>
                  <a:srgbClr val="333333"/>
                </a:solidFill>
                <a:latin typeface="Verdana" panose="020B0604030504040204" pitchFamily="34" charset="0"/>
              </a:rPr>
              <a:t>Cost reflects the sum of the time that each processing element spends solving the problem. </a:t>
            </a:r>
          </a:p>
          <a:p>
            <a:pPr algn="l"/>
            <a:r>
              <a:rPr lang="en-US" sz="1800" b="0" i="0" u="none" strike="noStrike" baseline="0" dirty="0">
                <a:solidFill>
                  <a:srgbClr val="333333"/>
                </a:solidFill>
                <a:latin typeface="Verdana" panose="020B0604030504040204" pitchFamily="34" charset="0"/>
              </a:rPr>
              <a:t>Efficiency can also be expressed as the ratio of the execution time of the fastest known sequential algorithm for solving a problem to the cost of solving the same problem on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processing elements.</a:t>
            </a:r>
          </a:p>
          <a:p>
            <a:pPr algn="l"/>
            <a:r>
              <a:rPr lang="en-US" sz="1800" b="0" i="0" u="none" strike="noStrike" baseline="0" dirty="0">
                <a:solidFill>
                  <a:srgbClr val="333333"/>
                </a:solidFill>
                <a:latin typeface="Verdana" panose="020B0604030504040204" pitchFamily="34" charset="0"/>
              </a:rPr>
              <a:t>The cost of solving a problem on a single processing element is the execution time of the fastest known sequential algorithm. </a:t>
            </a:r>
          </a:p>
        </p:txBody>
      </p:sp>
    </p:spTree>
    <p:extLst>
      <p:ext uri="{BB962C8B-B14F-4D97-AF65-F5344CB8AC3E}">
        <p14:creationId xmlns:p14="http://schemas.microsoft.com/office/powerpoint/2010/main" val="1957576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F70BA-2217-BA11-FF94-1F5216414EDD}"/>
              </a:ext>
            </a:extLst>
          </p:cNvPr>
          <p:cNvSpPr>
            <a:spLocks noGrp="1"/>
          </p:cNvSpPr>
          <p:nvPr>
            <p:ph type="title"/>
          </p:nvPr>
        </p:nvSpPr>
        <p:spPr/>
        <p:txBody>
          <a:bodyPr>
            <a:normAutofit/>
          </a:bodyPr>
          <a:lstStyle/>
          <a:p>
            <a:r>
              <a:rPr lang="en-US" sz="3600" b="1" i="0" u="none" strike="noStrike" baseline="0" dirty="0">
                <a:solidFill>
                  <a:srgbClr val="333333"/>
                </a:solidFill>
                <a:latin typeface="Arial" panose="020B0604020202020204" pitchFamily="34" charset="0"/>
              </a:rPr>
              <a:t>Cost</a:t>
            </a:r>
            <a:endParaRPr lang="en-US" sz="3600" dirty="0"/>
          </a:p>
        </p:txBody>
      </p:sp>
      <p:sp>
        <p:nvSpPr>
          <p:cNvPr id="3" name="Content Placeholder 2">
            <a:extLst>
              <a:ext uri="{FF2B5EF4-FFF2-40B4-BE49-F238E27FC236}">
                <a16:creationId xmlns:a16="http://schemas.microsoft.com/office/drawing/2014/main" id="{513028AD-D8C5-968C-4D89-5DC1D94E7CB7}"/>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A parallel system is said to be </a:t>
            </a:r>
            <a:r>
              <a:rPr lang="en-US" sz="1800" b="1" i="1" u="none" strike="noStrike" baseline="0" dirty="0">
                <a:solidFill>
                  <a:srgbClr val="333333"/>
                </a:solidFill>
                <a:latin typeface="Verdana" panose="020B0604030504040204" pitchFamily="34" charset="0"/>
              </a:rPr>
              <a:t>cost-optimal </a:t>
            </a:r>
            <a:r>
              <a:rPr lang="en-US" sz="1800" b="0" i="0" u="none" strike="noStrike" baseline="0" dirty="0">
                <a:solidFill>
                  <a:srgbClr val="333333"/>
                </a:solidFill>
                <a:latin typeface="Verdana" panose="020B0604030504040204" pitchFamily="34" charset="0"/>
              </a:rPr>
              <a:t>if the cost of solving a problem on a parallel computer has the same asymptotic growth (in </a:t>
            </a:r>
            <a:r>
              <a:rPr lang="en-US" sz="1800" b="0" i="0" u="none" strike="noStrike" baseline="0" dirty="0">
                <a:solidFill>
                  <a:srgbClr val="333333"/>
                </a:solidFill>
                <a:latin typeface="Symbol" panose="05050102010706020507" pitchFamily="18" charset="2"/>
              </a:rPr>
              <a:t>Q </a:t>
            </a:r>
            <a:r>
              <a:rPr lang="en-US" sz="1800" b="0" i="0" u="none" strike="noStrike" baseline="0" dirty="0">
                <a:solidFill>
                  <a:srgbClr val="333333"/>
                </a:solidFill>
                <a:latin typeface="Verdana" panose="020B0604030504040204" pitchFamily="34" charset="0"/>
              </a:rPr>
              <a:t>terms) as a function of the input size as the fastest-known sequential algorithm on a single processing element. </a:t>
            </a:r>
          </a:p>
          <a:p>
            <a:pPr algn="l"/>
            <a:r>
              <a:rPr lang="en-US" sz="1800" b="0" i="0" u="none" strike="noStrike" baseline="0" dirty="0">
                <a:solidFill>
                  <a:srgbClr val="333333"/>
                </a:solidFill>
                <a:latin typeface="Verdana" panose="020B0604030504040204" pitchFamily="34" charset="0"/>
              </a:rPr>
              <a:t>Since efficiency is the ratio of sequential cost to parallel cost, a cost-optimal parallel system has an efficiency of </a:t>
            </a:r>
            <a:r>
              <a:rPr lang="en-US" sz="1800" b="0" i="0" u="none" strike="noStrike" baseline="0" dirty="0">
                <a:solidFill>
                  <a:srgbClr val="333333"/>
                </a:solidFill>
                <a:latin typeface="Symbol" panose="05050102010706020507" pitchFamily="18" charset="2"/>
              </a:rPr>
              <a:t>Q</a:t>
            </a:r>
            <a:r>
              <a:rPr lang="en-US" sz="1800" b="0" i="0" u="none" strike="noStrike" baseline="0" dirty="0">
                <a:solidFill>
                  <a:srgbClr val="333333"/>
                </a:solidFill>
                <a:latin typeface="Verdana" panose="020B0604030504040204" pitchFamily="34" charset="0"/>
              </a:rPr>
              <a:t>(1).</a:t>
            </a:r>
          </a:p>
          <a:p>
            <a:pPr algn="l"/>
            <a:r>
              <a:rPr lang="en-US" sz="1800" b="0" i="0" u="none" strike="noStrike" baseline="0" dirty="0">
                <a:solidFill>
                  <a:srgbClr val="333333"/>
                </a:solidFill>
                <a:latin typeface="Verdana" panose="020B0604030504040204" pitchFamily="34" charset="0"/>
              </a:rPr>
              <a:t>Cost is sometimes referred to as </a:t>
            </a:r>
            <a:r>
              <a:rPr lang="en-US" sz="1800" b="1" i="1" u="none" strike="noStrike" baseline="0" dirty="0">
                <a:solidFill>
                  <a:srgbClr val="333333"/>
                </a:solidFill>
                <a:latin typeface="Verdana" panose="020B0604030504040204" pitchFamily="34" charset="0"/>
              </a:rPr>
              <a:t>work </a:t>
            </a:r>
            <a:r>
              <a:rPr lang="en-US" sz="1800" b="0" i="0" u="none" strike="noStrike" baseline="0" dirty="0">
                <a:solidFill>
                  <a:srgbClr val="333333"/>
                </a:solidFill>
                <a:latin typeface="Verdana" panose="020B0604030504040204" pitchFamily="34" charset="0"/>
              </a:rPr>
              <a:t>or </a:t>
            </a:r>
            <a:r>
              <a:rPr lang="en-US" sz="1800" b="1" i="1" u="none" strike="noStrike" baseline="0" dirty="0">
                <a:solidFill>
                  <a:srgbClr val="333333"/>
                </a:solidFill>
                <a:latin typeface="Verdana" panose="020B0604030504040204" pitchFamily="34" charset="0"/>
              </a:rPr>
              <a:t>processor-time product</a:t>
            </a:r>
            <a:r>
              <a:rPr lang="en-US" sz="1800" b="0" i="0" u="none" strike="noStrike" baseline="0" dirty="0">
                <a:solidFill>
                  <a:srgbClr val="333333"/>
                </a:solidFill>
                <a:latin typeface="Verdana" panose="020B0604030504040204" pitchFamily="34" charset="0"/>
              </a:rPr>
              <a:t>, and a cost-optimal system is also known as a </a:t>
            </a:r>
            <a:r>
              <a:rPr lang="en-US" sz="1800" b="0" i="1" u="none" strike="noStrike" baseline="0" dirty="0" err="1">
                <a:solidFill>
                  <a:srgbClr val="333333"/>
                </a:solidFill>
                <a:latin typeface="Verdana" panose="020B0604030504040204" pitchFamily="34" charset="0"/>
              </a:rPr>
              <a:t>pTP</a:t>
            </a:r>
            <a:r>
              <a:rPr lang="en-US" sz="1800" b="0" i="1"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-optimal system.</a:t>
            </a:r>
            <a:endParaRPr lang="en-US" dirty="0"/>
          </a:p>
        </p:txBody>
      </p:sp>
    </p:spTree>
    <p:extLst>
      <p:ext uri="{BB962C8B-B14F-4D97-AF65-F5344CB8AC3E}">
        <p14:creationId xmlns:p14="http://schemas.microsoft.com/office/powerpoint/2010/main" val="18725916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E1BEB12-92AF-4445-98AD-4C7756E7C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9800" y="2099696"/>
            <a:ext cx="1942241" cy="18895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8" name="Arc 17">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613162" y="1492572"/>
            <a:ext cx="2987899" cy="2987899"/>
          </a:xfrm>
          <a:prstGeom prst="arc">
            <a:avLst>
              <a:gd name="adj1" fmla="val 14455503"/>
              <a:gd name="adj2" fmla="val 227775"/>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4D3D84C5-E8C7-FC9E-3897-4B0804B14609}"/>
              </a:ext>
            </a:extLst>
          </p:cNvPr>
          <p:cNvSpPr>
            <a:spLocks noGrp="1"/>
          </p:cNvSpPr>
          <p:nvPr>
            <p:ph type="title"/>
          </p:nvPr>
        </p:nvSpPr>
        <p:spPr>
          <a:xfrm>
            <a:off x="4038600" y="1939159"/>
            <a:ext cx="7644627" cy="2751086"/>
          </a:xfrm>
        </p:spPr>
        <p:txBody>
          <a:bodyPr vert="horz" lIns="91440" tIns="45720" rIns="91440" bIns="45720" rtlCol="0" anchor="b">
            <a:normAutofit/>
          </a:bodyPr>
          <a:lstStyle/>
          <a:p>
            <a:pPr algn="r"/>
            <a:r>
              <a:rPr lang="en-US" b="1" i="0" u="none" strike="noStrike" kern="1200" baseline="0" dirty="0">
                <a:solidFill>
                  <a:schemeClr val="tx1"/>
                </a:solidFill>
                <a:latin typeface="+mj-lt"/>
                <a:ea typeface="+mj-ea"/>
                <a:cs typeface="+mj-cs"/>
              </a:rPr>
              <a:t>The Effect of Granularity on Performance</a:t>
            </a:r>
            <a:endParaRPr lang="en-US" kern="1200" dirty="0">
              <a:solidFill>
                <a:schemeClr val="tx1"/>
              </a:solidFill>
              <a:latin typeface="+mj-lt"/>
              <a:ea typeface="+mj-ea"/>
              <a:cs typeface="+mj-cs"/>
            </a:endParaRPr>
          </a:p>
        </p:txBody>
      </p:sp>
      <p:sp>
        <p:nvSpPr>
          <p:cNvPr id="5" name="Text Placeholder 4">
            <a:extLst>
              <a:ext uri="{FF2B5EF4-FFF2-40B4-BE49-F238E27FC236}">
                <a16:creationId xmlns:a16="http://schemas.microsoft.com/office/drawing/2014/main" id="{83E94ABF-85A9-F2CE-842C-F134BD5E2E93}"/>
              </a:ext>
            </a:extLst>
          </p:cNvPr>
          <p:cNvSpPr>
            <a:spLocks noGrp="1"/>
          </p:cNvSpPr>
          <p:nvPr>
            <p:ph type="body" idx="1"/>
          </p:nvPr>
        </p:nvSpPr>
        <p:spPr>
          <a:xfrm>
            <a:off x="4038600" y="4782320"/>
            <a:ext cx="7644627" cy="1329443"/>
          </a:xfrm>
        </p:spPr>
        <p:txBody>
          <a:bodyPr vert="horz" lIns="91440" tIns="45720" rIns="91440" bIns="45720" rtlCol="0">
            <a:normAutofit/>
          </a:bodyPr>
          <a:lstStyle/>
          <a:p>
            <a:pPr algn="r"/>
            <a:r>
              <a:rPr lang="en-US" kern="1200">
                <a:solidFill>
                  <a:schemeClr val="tx1"/>
                </a:solidFill>
                <a:latin typeface="+mn-lt"/>
                <a:ea typeface="+mn-ea"/>
                <a:cs typeface="+mn-cs"/>
              </a:rPr>
              <a:t>Section 5.3</a:t>
            </a:r>
          </a:p>
        </p:txBody>
      </p:sp>
    </p:spTree>
    <p:extLst>
      <p:ext uri="{BB962C8B-B14F-4D97-AF65-F5344CB8AC3E}">
        <p14:creationId xmlns:p14="http://schemas.microsoft.com/office/powerpoint/2010/main" val="10700947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0469F-62EA-AC13-70E7-0CC169193FFF}"/>
              </a:ext>
            </a:extLst>
          </p:cNvPr>
          <p:cNvSpPr>
            <a:spLocks noGrp="1"/>
          </p:cNvSpPr>
          <p:nvPr>
            <p:ph type="title"/>
          </p:nvPr>
        </p:nvSpPr>
        <p:spPr/>
        <p:txBody>
          <a:bodyPr>
            <a:normAutofit/>
          </a:bodyPr>
          <a:lstStyle/>
          <a:p>
            <a:r>
              <a:rPr lang="en-US" sz="3600" b="1" i="0" u="none" strike="noStrike" baseline="0" dirty="0">
                <a:solidFill>
                  <a:srgbClr val="333333"/>
                </a:solidFill>
                <a:latin typeface="Arial" panose="020B0604020202020204" pitchFamily="34" charset="0"/>
              </a:rPr>
              <a:t>The Effect of Granularity on Performance</a:t>
            </a:r>
            <a:endParaRPr lang="en-US" sz="3600" dirty="0"/>
          </a:p>
        </p:txBody>
      </p:sp>
      <p:sp>
        <p:nvSpPr>
          <p:cNvPr id="3" name="Content Placeholder 2">
            <a:extLst>
              <a:ext uri="{FF2B5EF4-FFF2-40B4-BE49-F238E27FC236}">
                <a16:creationId xmlns:a16="http://schemas.microsoft.com/office/drawing/2014/main" id="{D73E239A-C1F5-DBF7-1403-2D783CA71CA2}"/>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In practice, we assign larger pieces of input data to processing elements. </a:t>
            </a:r>
          </a:p>
          <a:p>
            <a:pPr algn="l"/>
            <a:r>
              <a:rPr lang="en-US" sz="1800" b="0" i="0" u="none" strike="noStrike" baseline="0" dirty="0">
                <a:solidFill>
                  <a:srgbClr val="333333"/>
                </a:solidFill>
                <a:latin typeface="Verdana" panose="020B0604030504040204" pitchFamily="34" charset="0"/>
              </a:rPr>
              <a:t>This corresponds to increasing the granularity of computation on the processing elements. </a:t>
            </a:r>
          </a:p>
          <a:p>
            <a:pPr algn="l"/>
            <a:r>
              <a:rPr lang="en-US" sz="1800" b="0" i="0" u="none" strike="noStrike" baseline="0" dirty="0">
                <a:solidFill>
                  <a:srgbClr val="333333"/>
                </a:solidFill>
                <a:latin typeface="Verdana" panose="020B0604030504040204" pitchFamily="34" charset="0"/>
              </a:rPr>
              <a:t>Using fewer than the maximum possible number of processing elements to execute a parallel algorithm is called </a:t>
            </a:r>
            <a:r>
              <a:rPr lang="en-US" sz="1800" b="1" i="1" u="none" strike="noStrike" baseline="0" dirty="0">
                <a:solidFill>
                  <a:srgbClr val="333333"/>
                </a:solidFill>
                <a:latin typeface="Verdana" panose="020B0604030504040204" pitchFamily="34" charset="0"/>
              </a:rPr>
              <a:t>scaling down </a:t>
            </a:r>
            <a:r>
              <a:rPr lang="en-US" sz="1800" b="0" i="0" u="none" strike="noStrike" baseline="0" dirty="0">
                <a:solidFill>
                  <a:srgbClr val="333333"/>
                </a:solidFill>
                <a:latin typeface="Verdana" panose="020B0604030504040204" pitchFamily="34" charset="0"/>
              </a:rPr>
              <a:t>a parallel system in terms of the number of processing elements. </a:t>
            </a:r>
          </a:p>
          <a:p>
            <a:pPr algn="l"/>
            <a:r>
              <a:rPr lang="en-US" sz="1800" b="0" i="0" u="none" strike="noStrike" baseline="0" dirty="0">
                <a:solidFill>
                  <a:srgbClr val="333333"/>
                </a:solidFill>
                <a:latin typeface="Verdana" panose="020B0604030504040204" pitchFamily="34" charset="0"/>
              </a:rPr>
              <a:t>A naive way to scale down a parallel system is to design a parallel algorithm for one input element per processing element, and then use fewer processing elements to simulate a large number of processing elements. </a:t>
            </a:r>
          </a:p>
          <a:p>
            <a:pPr marL="0" indent="0" algn="l">
              <a:buNone/>
            </a:pPr>
            <a:endParaRPr lang="en-US" dirty="0"/>
          </a:p>
        </p:txBody>
      </p:sp>
    </p:spTree>
    <p:extLst>
      <p:ext uri="{BB962C8B-B14F-4D97-AF65-F5344CB8AC3E}">
        <p14:creationId xmlns:p14="http://schemas.microsoft.com/office/powerpoint/2010/main" val="3446576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0469F-62EA-AC13-70E7-0CC169193FFF}"/>
              </a:ext>
            </a:extLst>
          </p:cNvPr>
          <p:cNvSpPr>
            <a:spLocks noGrp="1"/>
          </p:cNvSpPr>
          <p:nvPr>
            <p:ph type="title"/>
          </p:nvPr>
        </p:nvSpPr>
        <p:spPr/>
        <p:txBody>
          <a:bodyPr>
            <a:normAutofit/>
          </a:bodyPr>
          <a:lstStyle/>
          <a:p>
            <a:r>
              <a:rPr lang="en-US" sz="3600" b="1" i="0" u="none" strike="noStrike" baseline="0" dirty="0">
                <a:solidFill>
                  <a:srgbClr val="333333"/>
                </a:solidFill>
                <a:latin typeface="Arial" panose="020B0604020202020204" pitchFamily="34" charset="0"/>
              </a:rPr>
              <a:t>The Effect of Granularity on Performance</a:t>
            </a:r>
            <a:endParaRPr lang="en-US" sz="3600" dirty="0"/>
          </a:p>
        </p:txBody>
      </p:sp>
      <p:sp>
        <p:nvSpPr>
          <p:cNvPr id="3" name="Content Placeholder 2">
            <a:extLst>
              <a:ext uri="{FF2B5EF4-FFF2-40B4-BE49-F238E27FC236}">
                <a16:creationId xmlns:a16="http://schemas.microsoft.com/office/drawing/2014/main" id="{D73E239A-C1F5-DBF7-1403-2D783CA71CA2}"/>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If virtual processing elements are mapped appropriately onto physical processing elements, the overall communication time does not grow by more than a factor of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a:t>
            </a:r>
            <a:r>
              <a:rPr lang="en-US" sz="1800" b="0" i="1" u="none" strike="noStrike" baseline="0" dirty="0">
                <a:solidFill>
                  <a:srgbClr val="333333"/>
                </a:solidFill>
                <a:latin typeface="Verdana" panose="020B0604030504040204" pitchFamily="34" charset="0"/>
              </a:rPr>
              <a:t>p</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The total parallel runtime increases, at most, by a factor of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a:t>
            </a:r>
            <a:r>
              <a:rPr lang="en-US" sz="1800" b="0" i="1" u="none" strike="noStrike" baseline="0" dirty="0">
                <a:solidFill>
                  <a:srgbClr val="333333"/>
                </a:solidFill>
                <a:latin typeface="Verdana" panose="020B0604030504040204" pitchFamily="34" charset="0"/>
              </a:rPr>
              <a:t>p</a:t>
            </a:r>
            <a:r>
              <a:rPr lang="en-US" sz="1800" b="0" i="0" u="none" strike="noStrike" baseline="0" dirty="0">
                <a:solidFill>
                  <a:srgbClr val="333333"/>
                </a:solidFill>
                <a:latin typeface="Verdana" panose="020B0604030504040204" pitchFamily="34" charset="0"/>
              </a:rPr>
              <a:t>, and the processor-time product does not increase. </a:t>
            </a:r>
          </a:p>
          <a:p>
            <a:pPr algn="l"/>
            <a:r>
              <a:rPr lang="en-US" sz="1800" b="0" i="0" u="none" strike="noStrike" baseline="0" dirty="0">
                <a:solidFill>
                  <a:srgbClr val="333333"/>
                </a:solidFill>
                <a:latin typeface="Verdana" panose="020B0604030504040204" pitchFamily="34" charset="0"/>
              </a:rPr>
              <a:t>Therefore, if a parallel system with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processing elements is cost-optimal, using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processing elements (where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&lt;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)to simulate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processing elements preserves cost-optimality.</a:t>
            </a:r>
          </a:p>
          <a:p>
            <a:pPr algn="l"/>
            <a:r>
              <a:rPr lang="en-US" sz="1800" b="0" i="0" u="none" strike="noStrike" baseline="0" dirty="0">
                <a:solidFill>
                  <a:srgbClr val="333333"/>
                </a:solidFill>
                <a:latin typeface="Verdana" panose="020B0604030504040204" pitchFamily="34" charset="0"/>
              </a:rPr>
              <a:t>A drawback of this naive method of increasing computational granularity is that if a parallel system is not cost-optimal to begin with, it may still not be cost-optimal after the granularity of computation increases.</a:t>
            </a:r>
            <a:endParaRPr lang="en-US" dirty="0"/>
          </a:p>
        </p:txBody>
      </p:sp>
    </p:spTree>
    <p:extLst>
      <p:ext uri="{BB962C8B-B14F-4D97-AF65-F5344CB8AC3E}">
        <p14:creationId xmlns:p14="http://schemas.microsoft.com/office/powerpoint/2010/main" val="32454069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001AFEA-2442-4A9F-BA37-8C469F306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Title 3">
            <a:extLst>
              <a:ext uri="{FF2B5EF4-FFF2-40B4-BE49-F238E27FC236}">
                <a16:creationId xmlns:a16="http://schemas.microsoft.com/office/drawing/2014/main" id="{81CD3515-8110-1331-7C3A-A7C27C6EC8AA}"/>
              </a:ext>
            </a:extLst>
          </p:cNvPr>
          <p:cNvSpPr>
            <a:spLocks noGrp="1"/>
          </p:cNvSpPr>
          <p:nvPr>
            <p:ph type="title"/>
          </p:nvPr>
        </p:nvSpPr>
        <p:spPr>
          <a:xfrm>
            <a:off x="970908" y="637046"/>
            <a:ext cx="5174207" cy="2971473"/>
          </a:xfrm>
        </p:spPr>
        <p:txBody>
          <a:bodyPr vert="horz" lIns="91440" tIns="45720" rIns="91440" bIns="45720" rtlCol="0" anchor="b">
            <a:normAutofit/>
          </a:bodyPr>
          <a:lstStyle/>
          <a:p>
            <a:r>
              <a:rPr lang="en-US" b="1" i="0" u="none" strike="noStrike" kern="1200" baseline="0">
                <a:solidFill>
                  <a:srgbClr val="FFFFFF"/>
                </a:solidFill>
                <a:latin typeface="+mj-lt"/>
                <a:ea typeface="+mj-ea"/>
                <a:cs typeface="+mj-cs"/>
              </a:rPr>
              <a:t>Scalability of Parallel Systems</a:t>
            </a:r>
            <a:endParaRPr lang="en-US" kern="1200">
              <a:solidFill>
                <a:srgbClr val="FFFFFF"/>
              </a:solidFill>
              <a:latin typeface="+mj-lt"/>
              <a:ea typeface="+mj-ea"/>
              <a:cs typeface="+mj-cs"/>
            </a:endParaRPr>
          </a:p>
        </p:txBody>
      </p:sp>
      <p:sp>
        <p:nvSpPr>
          <p:cNvPr id="5" name="Text Placeholder 4">
            <a:extLst>
              <a:ext uri="{FF2B5EF4-FFF2-40B4-BE49-F238E27FC236}">
                <a16:creationId xmlns:a16="http://schemas.microsoft.com/office/drawing/2014/main" id="{F4B657EF-007C-E80D-0227-FF445A1E7B34}"/>
              </a:ext>
            </a:extLst>
          </p:cNvPr>
          <p:cNvSpPr>
            <a:spLocks noGrp="1"/>
          </p:cNvSpPr>
          <p:nvPr>
            <p:ph type="body" idx="1"/>
          </p:nvPr>
        </p:nvSpPr>
        <p:spPr>
          <a:xfrm>
            <a:off x="970908" y="3700594"/>
            <a:ext cx="5174207" cy="1963486"/>
          </a:xfrm>
        </p:spPr>
        <p:txBody>
          <a:bodyPr vert="horz" lIns="91440" tIns="45720" rIns="91440" bIns="45720" rtlCol="0">
            <a:normAutofit/>
          </a:bodyPr>
          <a:lstStyle/>
          <a:p>
            <a:r>
              <a:rPr lang="en-US" kern="1200">
                <a:solidFill>
                  <a:srgbClr val="FFFFFF"/>
                </a:solidFill>
                <a:latin typeface="+mn-lt"/>
                <a:ea typeface="+mn-ea"/>
                <a:cs typeface="+mn-cs"/>
              </a:rPr>
              <a:t>Section 5.4</a:t>
            </a:r>
          </a:p>
        </p:txBody>
      </p:sp>
      <p:sp>
        <p:nvSpPr>
          <p:cNvPr id="12" name="Freeform: Shape 11">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Oval 13">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Block Arc 15">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Shape 17">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4"/>
          </a:solidFill>
          <a:ln w="9525" cap="flat">
            <a:noFill/>
            <a:prstDash val="solid"/>
            <a:miter/>
          </a:ln>
        </p:spPr>
        <p:txBody>
          <a:bodyPr rtlCol="0" anchor="ctr"/>
          <a:lstStyle/>
          <a:p>
            <a:endParaRPr lang="en-US" dirty="0"/>
          </a:p>
        </p:txBody>
      </p:sp>
      <p:cxnSp>
        <p:nvCxnSpPr>
          <p:cNvPr id="20" name="Straight Connector 19">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2" name="Freeform: Shape 21">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24" name="Arc 23">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872052">
            <a:off x="6113252"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6" name="Freeform: Shape 25">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23877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E8BC6-6AEF-FFFF-B7ED-71BAD82D0E45}"/>
              </a:ext>
            </a:extLst>
          </p:cNvPr>
          <p:cNvSpPr>
            <a:spLocks noGrp="1"/>
          </p:cNvSpPr>
          <p:nvPr>
            <p:ph type="title"/>
          </p:nvPr>
        </p:nvSpPr>
        <p:spPr/>
        <p:txBody>
          <a:bodyPr/>
          <a:lstStyle/>
          <a:p>
            <a:br>
              <a:rPr lang="en-US" dirty="0"/>
            </a:br>
            <a:r>
              <a:rPr lang="en-US" dirty="0"/>
              <a:t>Introduction </a:t>
            </a:r>
          </a:p>
        </p:txBody>
      </p:sp>
      <p:sp>
        <p:nvSpPr>
          <p:cNvPr id="3" name="Content Placeholder 2">
            <a:extLst>
              <a:ext uri="{FF2B5EF4-FFF2-40B4-BE49-F238E27FC236}">
                <a16:creationId xmlns:a16="http://schemas.microsoft.com/office/drawing/2014/main" id="{851C6996-2425-709D-5FC2-E1D7282CA709}"/>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A sequential algorithm is usually evaluated in terms of its execution time, expressed as a function of the size of its input. </a:t>
            </a:r>
          </a:p>
          <a:p>
            <a:pPr algn="l"/>
            <a:r>
              <a:rPr lang="en-US" sz="1800" b="0" i="0" u="none" strike="noStrike" baseline="0" dirty="0">
                <a:solidFill>
                  <a:srgbClr val="333333"/>
                </a:solidFill>
                <a:latin typeface="Verdana" panose="020B0604030504040204" pitchFamily="34" charset="0"/>
              </a:rPr>
              <a:t>The execution time of a parallel algorithm depends not only on </a:t>
            </a:r>
            <a:r>
              <a:rPr lang="en-US" sz="1800" b="1" i="0" u="none" strike="noStrike" baseline="0" dirty="0">
                <a:solidFill>
                  <a:srgbClr val="333333"/>
                </a:solidFill>
                <a:latin typeface="Verdana" panose="020B0604030504040204" pitchFamily="34" charset="0"/>
              </a:rPr>
              <a:t>input size</a:t>
            </a:r>
            <a:r>
              <a:rPr lang="en-US" sz="1800" b="0" i="0" u="none" strike="noStrike" baseline="0" dirty="0">
                <a:solidFill>
                  <a:srgbClr val="333333"/>
                </a:solidFill>
                <a:latin typeface="Verdana" panose="020B0604030504040204" pitchFamily="34" charset="0"/>
              </a:rPr>
              <a:t> but also on the </a:t>
            </a:r>
            <a:r>
              <a:rPr lang="en-US" sz="1800" b="1" i="0" u="none" strike="noStrike" baseline="0" dirty="0">
                <a:solidFill>
                  <a:srgbClr val="333333"/>
                </a:solidFill>
                <a:latin typeface="Verdana" panose="020B0604030504040204" pitchFamily="34" charset="0"/>
              </a:rPr>
              <a:t>number of processing elements used</a:t>
            </a:r>
            <a:r>
              <a:rPr lang="en-US" sz="1800" b="0" i="0" u="none" strike="noStrike" baseline="0" dirty="0">
                <a:solidFill>
                  <a:srgbClr val="333333"/>
                </a:solidFill>
                <a:latin typeface="Verdana" panose="020B0604030504040204" pitchFamily="34" charset="0"/>
              </a:rPr>
              <a:t>, and their </a:t>
            </a:r>
            <a:r>
              <a:rPr lang="en-US" sz="1800" b="1" i="0" u="none" strike="noStrike" baseline="0" dirty="0">
                <a:solidFill>
                  <a:srgbClr val="333333"/>
                </a:solidFill>
                <a:latin typeface="Verdana" panose="020B0604030504040204" pitchFamily="34" charset="0"/>
              </a:rPr>
              <a:t>relative computation and inter-process communication speeds</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highlight>
                  <a:srgbClr val="FFFF00"/>
                </a:highlight>
                <a:latin typeface="Verdana" panose="020B0604030504040204" pitchFamily="34" charset="0"/>
              </a:rPr>
              <a:t>Hence, a parallel algorithm cannot be evaluated in isolation from a parallel architecture without some loss in accuracy. </a:t>
            </a:r>
          </a:p>
          <a:p>
            <a:pPr algn="l"/>
            <a:r>
              <a:rPr lang="en-US" b="0" i="0" u="none" strike="noStrike" baseline="0" dirty="0">
                <a:solidFill>
                  <a:srgbClr val="333333"/>
                </a:solidFill>
                <a:latin typeface="Verdana" panose="020B0604030504040204" pitchFamily="34" charset="0"/>
              </a:rPr>
              <a:t>A </a:t>
            </a:r>
            <a:r>
              <a:rPr lang="en-US" b="1" i="1" u="none" strike="noStrike" baseline="0" dirty="0">
                <a:solidFill>
                  <a:srgbClr val="333333"/>
                </a:solidFill>
                <a:latin typeface="Verdana" panose="020B0604030504040204" pitchFamily="34" charset="0"/>
              </a:rPr>
              <a:t>parallel system </a:t>
            </a:r>
            <a:r>
              <a:rPr lang="en-US" b="0" i="0" u="none" strike="noStrike" baseline="0" dirty="0">
                <a:solidFill>
                  <a:srgbClr val="333333"/>
                </a:solidFill>
                <a:latin typeface="Verdana" panose="020B0604030504040204" pitchFamily="34" charset="0"/>
              </a:rPr>
              <a:t>is the combination of an algorithm and the parallel architecture on which it is implemented. </a:t>
            </a:r>
          </a:p>
        </p:txBody>
      </p:sp>
    </p:spTree>
    <p:extLst>
      <p:ext uri="{BB962C8B-B14F-4D97-AF65-F5344CB8AC3E}">
        <p14:creationId xmlns:p14="http://schemas.microsoft.com/office/powerpoint/2010/main" val="93064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A6D11-9790-8A4B-15AE-E71DAA90B51F}"/>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Scalability of Parallel Systems</a:t>
            </a:r>
            <a:endParaRPr lang="en-US" dirty="0"/>
          </a:p>
        </p:txBody>
      </p:sp>
      <p:sp>
        <p:nvSpPr>
          <p:cNvPr id="3" name="Content Placeholder 2">
            <a:extLst>
              <a:ext uri="{FF2B5EF4-FFF2-40B4-BE49-F238E27FC236}">
                <a16:creationId xmlns:a16="http://schemas.microsoft.com/office/drawing/2014/main" id="{CF29709F-BABD-53BF-4D33-02F50FE439EE}"/>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Very often, programs are designed and tested for smaller problems on fewer processing elements. </a:t>
            </a:r>
          </a:p>
          <a:p>
            <a:pPr algn="l"/>
            <a:r>
              <a:rPr lang="en-US" sz="1800" b="0" i="0" u="none" strike="noStrike" baseline="0" dirty="0">
                <a:solidFill>
                  <a:srgbClr val="333333"/>
                </a:solidFill>
                <a:latin typeface="Verdana" panose="020B0604030504040204" pitchFamily="34" charset="0"/>
              </a:rPr>
              <a:t>However, the real problems these programs are intended to solve are much larger, and the machines contain larger number of processing elements. </a:t>
            </a:r>
          </a:p>
          <a:p>
            <a:pPr algn="l"/>
            <a:r>
              <a:rPr lang="en-US" sz="1800" b="0" i="0" u="none" strike="noStrike" baseline="0" dirty="0">
                <a:solidFill>
                  <a:srgbClr val="333333"/>
                </a:solidFill>
                <a:latin typeface="Verdana" panose="020B0604030504040204" pitchFamily="34" charset="0"/>
              </a:rPr>
              <a:t>Whereas code development is simplified by using scaled-down versions of the machine and the problem, their performance and correctness (of programs) is much more difficult to establish based on scaled-down systems.</a:t>
            </a:r>
            <a:endParaRPr lang="en-US" dirty="0"/>
          </a:p>
        </p:txBody>
      </p:sp>
    </p:spTree>
    <p:extLst>
      <p:ext uri="{BB962C8B-B14F-4D97-AF65-F5344CB8AC3E}">
        <p14:creationId xmlns:p14="http://schemas.microsoft.com/office/powerpoint/2010/main" val="41253850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EECC7-6757-D42F-94B9-795C6FE9C4B1}"/>
              </a:ext>
            </a:extLst>
          </p:cNvPr>
          <p:cNvSpPr>
            <a:spLocks noGrp="1"/>
          </p:cNvSpPr>
          <p:nvPr>
            <p:ph type="title"/>
          </p:nvPr>
        </p:nvSpPr>
        <p:spPr/>
        <p:txBody>
          <a:bodyPr>
            <a:normAutofit/>
          </a:bodyPr>
          <a:lstStyle/>
          <a:p>
            <a:r>
              <a:rPr lang="en-US" sz="2800" b="1" i="0" u="none" strike="noStrike" baseline="0" dirty="0">
                <a:latin typeface="Verdana" panose="020B0604030504040204" pitchFamily="34" charset="0"/>
              </a:rPr>
              <a:t>Why is performance extrapolation so difficult?</a:t>
            </a:r>
            <a:endParaRPr lang="en-US" sz="2800" dirty="0"/>
          </a:p>
        </p:txBody>
      </p:sp>
      <p:sp>
        <p:nvSpPr>
          <p:cNvPr id="3" name="Content Placeholder 2">
            <a:extLst>
              <a:ext uri="{FF2B5EF4-FFF2-40B4-BE49-F238E27FC236}">
                <a16:creationId xmlns:a16="http://schemas.microsoft.com/office/drawing/2014/main" id="{6DF7A2E4-152A-C5FB-A0EF-683ED4AB942A}"/>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Consider three parallel algorithms for computing an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-point Fast Fourier Transform (FFT) on 64 processing elements. </a:t>
            </a:r>
          </a:p>
          <a:p>
            <a:pPr algn="l"/>
            <a:r>
              <a:rPr lang="en-US" sz="1800" b="0" i="0" u="none" strike="noStrike" baseline="0" dirty="0">
                <a:solidFill>
                  <a:srgbClr val="00339A"/>
                </a:solidFill>
                <a:latin typeface="Verdana" panose="020B0604030504040204" pitchFamily="34" charset="0"/>
              </a:rPr>
              <a:t>Figure on the next slide, </a:t>
            </a:r>
            <a:r>
              <a:rPr lang="en-US" sz="1800" b="0" i="0" u="none" strike="noStrike" baseline="0" dirty="0">
                <a:solidFill>
                  <a:srgbClr val="333333"/>
                </a:solidFill>
                <a:latin typeface="Verdana" panose="020B0604030504040204" pitchFamily="34" charset="0"/>
              </a:rPr>
              <a:t>illustrates speedup as the value of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is increased to 18 K. </a:t>
            </a:r>
          </a:p>
          <a:p>
            <a:pPr algn="l"/>
            <a:r>
              <a:rPr lang="en-US" sz="1800" b="0" i="0" u="none" strike="noStrike" baseline="0" dirty="0">
                <a:solidFill>
                  <a:srgbClr val="333333"/>
                </a:solidFill>
                <a:latin typeface="Verdana" panose="020B0604030504040204" pitchFamily="34" charset="0"/>
              </a:rPr>
              <a:t>Keeping the number of processing elements constant, at smaller values of </a:t>
            </a:r>
            <a:r>
              <a:rPr lang="en-US" sz="1800" b="0" i="1" u="none" strike="noStrike" baseline="0" dirty="0">
                <a:solidFill>
                  <a:srgbClr val="333333"/>
                </a:solidFill>
                <a:latin typeface="Verdana" panose="020B0604030504040204" pitchFamily="34" charset="0"/>
              </a:rPr>
              <a:t>n</a:t>
            </a:r>
            <a:r>
              <a:rPr lang="en-US" sz="1800" b="0" i="0" u="none" strike="noStrike" baseline="0" dirty="0">
                <a:solidFill>
                  <a:srgbClr val="333333"/>
                </a:solidFill>
                <a:latin typeface="Verdana" panose="020B0604030504040204" pitchFamily="34" charset="0"/>
              </a:rPr>
              <a:t>, one would infer from observed speedups that binary exchange and 3-D transpose algorithms are the best. </a:t>
            </a:r>
          </a:p>
          <a:p>
            <a:pPr algn="l"/>
            <a:r>
              <a:rPr lang="en-US" sz="1800" b="0" i="0" u="none" strike="noStrike" baseline="0" dirty="0">
                <a:solidFill>
                  <a:srgbClr val="333333"/>
                </a:solidFill>
                <a:latin typeface="Verdana" panose="020B0604030504040204" pitchFamily="34" charset="0"/>
              </a:rPr>
              <a:t>However, as the problem is scaled up to 18 K points or more, it is evident from </a:t>
            </a:r>
            <a:r>
              <a:rPr lang="en-US" sz="1800" b="0" i="0" u="none" strike="noStrike" baseline="0" dirty="0">
                <a:solidFill>
                  <a:srgbClr val="00339A"/>
                </a:solidFill>
                <a:latin typeface="Verdana" panose="020B0604030504040204" pitchFamily="34" charset="0"/>
              </a:rPr>
              <a:t>Figure  </a:t>
            </a:r>
            <a:r>
              <a:rPr lang="en-US" sz="1800" b="0" i="0" u="none" strike="noStrike" baseline="0" dirty="0">
                <a:solidFill>
                  <a:srgbClr val="333333"/>
                </a:solidFill>
                <a:latin typeface="Verdana" panose="020B0604030504040204" pitchFamily="34" charset="0"/>
              </a:rPr>
              <a:t>that the 2-D transpose algorithm yields best speedup.</a:t>
            </a:r>
            <a:endParaRPr lang="en-US" dirty="0"/>
          </a:p>
        </p:txBody>
      </p:sp>
    </p:spTree>
    <p:extLst>
      <p:ext uri="{BB962C8B-B14F-4D97-AF65-F5344CB8AC3E}">
        <p14:creationId xmlns:p14="http://schemas.microsoft.com/office/powerpoint/2010/main" val="22992906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EECC7-6757-D42F-94B9-795C6FE9C4B1}"/>
              </a:ext>
            </a:extLst>
          </p:cNvPr>
          <p:cNvSpPr>
            <a:spLocks noGrp="1"/>
          </p:cNvSpPr>
          <p:nvPr>
            <p:ph type="title"/>
          </p:nvPr>
        </p:nvSpPr>
        <p:spPr/>
        <p:txBody>
          <a:bodyPr>
            <a:normAutofit/>
          </a:bodyPr>
          <a:lstStyle/>
          <a:p>
            <a:r>
              <a:rPr lang="en-US" sz="2800" b="1" i="0" u="none" strike="noStrike" baseline="0" dirty="0">
                <a:latin typeface="Verdana" panose="020B0604030504040204" pitchFamily="34" charset="0"/>
              </a:rPr>
              <a:t>Why is performance extrapolation so difficult?</a:t>
            </a:r>
            <a:endParaRPr lang="en-US" sz="2800" dirty="0"/>
          </a:p>
        </p:txBody>
      </p:sp>
      <p:pic>
        <p:nvPicPr>
          <p:cNvPr id="5" name="Content Placeholder 4">
            <a:extLst>
              <a:ext uri="{FF2B5EF4-FFF2-40B4-BE49-F238E27FC236}">
                <a16:creationId xmlns:a16="http://schemas.microsoft.com/office/drawing/2014/main" id="{9230BEF2-3151-AADF-5212-C67763FCF82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3467" y="1910381"/>
            <a:ext cx="8345066" cy="4757705"/>
          </a:xfrm>
        </p:spPr>
      </p:pic>
    </p:spTree>
    <p:extLst>
      <p:ext uri="{BB962C8B-B14F-4D97-AF65-F5344CB8AC3E}">
        <p14:creationId xmlns:p14="http://schemas.microsoft.com/office/powerpoint/2010/main" val="20254213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p:sp>
        <p:nvSpPr>
          <p:cNvPr id="3" name="Content Placeholder 2">
            <a:extLst>
              <a:ext uri="{FF2B5EF4-FFF2-40B4-BE49-F238E27FC236}">
                <a16:creationId xmlns:a16="http://schemas.microsoft.com/office/drawing/2014/main" id="{0C63EFEA-F652-3169-D305-3B58F206AFD5}"/>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We summarize the discussion in the sections above with the following two observations:</a:t>
            </a:r>
          </a:p>
          <a:p>
            <a:pPr algn="l"/>
            <a:r>
              <a:rPr lang="en-US" sz="1800" b="1" i="0" u="none" strike="noStrike" baseline="0" dirty="0">
                <a:solidFill>
                  <a:srgbClr val="333333"/>
                </a:solidFill>
                <a:latin typeface="Verdana" panose="020B0604030504040204" pitchFamily="34" charset="0"/>
              </a:rPr>
              <a:t>1. </a:t>
            </a:r>
            <a:r>
              <a:rPr lang="en-US" sz="1800" b="0" i="0" u="none" strike="noStrike" baseline="0" dirty="0">
                <a:solidFill>
                  <a:srgbClr val="333333"/>
                </a:solidFill>
                <a:latin typeface="Verdana" panose="020B0604030504040204" pitchFamily="34" charset="0"/>
              </a:rPr>
              <a:t>For a given problem size, as we increase the number of processing elements, the overall efficiency of the parallel system goes down. This phenomenon is common to all parallel systems.</a:t>
            </a:r>
          </a:p>
          <a:p>
            <a:pPr algn="l"/>
            <a:r>
              <a:rPr lang="en-US" sz="1800" b="1" dirty="0">
                <a:solidFill>
                  <a:srgbClr val="333333"/>
                </a:solidFill>
                <a:latin typeface="Verdana" panose="020B0604030504040204" pitchFamily="34" charset="0"/>
              </a:rPr>
              <a:t>2</a:t>
            </a:r>
            <a:r>
              <a:rPr lang="en-US" sz="1800" b="1" i="0"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In many cases, the efficiency of a parallel system increases if the problem size is increased while keeping the number of processing elements constant.</a:t>
            </a:r>
            <a:endParaRPr lang="en-US" dirty="0"/>
          </a:p>
        </p:txBody>
      </p:sp>
    </p:spTree>
    <p:extLst>
      <p:ext uri="{BB962C8B-B14F-4D97-AF65-F5344CB8AC3E}">
        <p14:creationId xmlns:p14="http://schemas.microsoft.com/office/powerpoint/2010/main" val="3431084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p:sp>
        <p:nvSpPr>
          <p:cNvPr id="3" name="Content Placeholder 2">
            <a:extLst>
              <a:ext uri="{FF2B5EF4-FFF2-40B4-BE49-F238E27FC236}">
                <a16:creationId xmlns:a16="http://schemas.microsoft.com/office/drawing/2014/main" id="{0C63EFEA-F652-3169-D305-3B58F206AFD5}"/>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These two phenomena are illustrated in </a:t>
            </a:r>
            <a:r>
              <a:rPr lang="en-US" sz="1800" b="0" i="0" u="none" strike="noStrike" baseline="0" dirty="0">
                <a:solidFill>
                  <a:srgbClr val="00339A"/>
                </a:solidFill>
                <a:latin typeface="Verdana" panose="020B0604030504040204" pitchFamily="34" charset="0"/>
              </a:rPr>
              <a:t>Figures in next slide</a:t>
            </a:r>
            <a:r>
              <a:rPr lang="en-US" sz="1800" b="0" i="0" u="none" strike="noStrike" baseline="0" dirty="0">
                <a:solidFill>
                  <a:srgbClr val="333333"/>
                </a:solidFill>
                <a:latin typeface="Verdana" panose="020B0604030504040204" pitchFamily="34" charset="0"/>
              </a:rPr>
              <a:t>, respectively. </a:t>
            </a:r>
          </a:p>
          <a:p>
            <a:pPr algn="l"/>
            <a:r>
              <a:rPr lang="en-US" sz="1800" b="0" i="0" u="none" strike="noStrike" baseline="0" dirty="0">
                <a:solidFill>
                  <a:srgbClr val="333333"/>
                </a:solidFill>
                <a:latin typeface="Verdana" panose="020B0604030504040204" pitchFamily="34" charset="0"/>
              </a:rPr>
              <a:t>Following from these two observations, we define a </a:t>
            </a:r>
            <a:r>
              <a:rPr lang="en-US" sz="1800" b="1" i="0" u="none" strike="noStrike" baseline="0" dirty="0">
                <a:solidFill>
                  <a:srgbClr val="333333"/>
                </a:solidFill>
                <a:latin typeface="Verdana" panose="020B0604030504040204" pitchFamily="34" charset="0"/>
              </a:rPr>
              <a:t>scalable parallel system</a:t>
            </a:r>
            <a:r>
              <a:rPr lang="en-US" sz="1800" b="0" i="0" u="none" strike="noStrike" baseline="0" dirty="0">
                <a:solidFill>
                  <a:srgbClr val="333333"/>
                </a:solidFill>
                <a:latin typeface="Verdana" panose="020B0604030504040204" pitchFamily="34" charset="0"/>
              </a:rPr>
              <a:t> as one in which the </a:t>
            </a:r>
            <a:r>
              <a:rPr lang="en-US" sz="1800" b="1" i="0" u="none" strike="noStrike" baseline="0" dirty="0">
                <a:solidFill>
                  <a:srgbClr val="333333"/>
                </a:solidFill>
                <a:latin typeface="Verdana" panose="020B0604030504040204" pitchFamily="34" charset="0"/>
              </a:rPr>
              <a:t>efficiency can be kept constant as the number of processing elements is increased, provided that the problem size is also increased</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It is useful to determine the rate at which the problem size must increase with respect to the number of processing elements to keep the efficiency fixed. </a:t>
            </a:r>
          </a:p>
          <a:p>
            <a:pPr algn="l"/>
            <a:r>
              <a:rPr lang="en-US" sz="1800" b="0" i="0" u="none" strike="noStrike" baseline="0" dirty="0">
                <a:solidFill>
                  <a:srgbClr val="333333"/>
                </a:solidFill>
                <a:latin typeface="Verdana" panose="020B0604030504040204" pitchFamily="34" charset="0"/>
              </a:rPr>
              <a:t>For different parallel systems, the problem size must increase at different rates in order to maintain a fixed efficiency as the number of processing elements is increased. </a:t>
            </a:r>
          </a:p>
          <a:p>
            <a:pPr algn="l"/>
            <a:r>
              <a:rPr lang="en-US" sz="1800" b="0" i="0" u="none" strike="noStrike" baseline="0" dirty="0">
                <a:solidFill>
                  <a:srgbClr val="333333"/>
                </a:solidFill>
                <a:latin typeface="Verdana" panose="020B0604030504040204" pitchFamily="34" charset="0"/>
              </a:rPr>
              <a:t>This rate determines the degree of scalability of the parallel system. As we shall show, a lower rate is more desirable than a higher growth rate in problem size. </a:t>
            </a:r>
          </a:p>
          <a:p>
            <a:pPr algn="l"/>
            <a:r>
              <a:rPr lang="en-US" sz="1800" b="0" i="0" u="none" strike="noStrike" baseline="0" dirty="0">
                <a:solidFill>
                  <a:srgbClr val="333333"/>
                </a:solidFill>
                <a:latin typeface="Verdana" panose="020B0604030504040204" pitchFamily="34" charset="0"/>
              </a:rPr>
              <a:t>Let us now investigate metrics for quantitatively determining the degree of scalability of a parallel system. </a:t>
            </a:r>
          </a:p>
          <a:p>
            <a:pPr algn="l"/>
            <a:r>
              <a:rPr lang="en-US" sz="1800" b="0" i="0" u="none" strike="noStrike" baseline="0" dirty="0">
                <a:solidFill>
                  <a:srgbClr val="333333"/>
                </a:solidFill>
                <a:latin typeface="Verdana" panose="020B0604030504040204" pitchFamily="34" charset="0"/>
              </a:rPr>
              <a:t>However, before we do that, we must define the notion of </a:t>
            </a:r>
            <a:r>
              <a:rPr lang="en-US" sz="1800" b="1" i="1" u="none" strike="noStrike" baseline="0" dirty="0">
                <a:solidFill>
                  <a:srgbClr val="333333"/>
                </a:solidFill>
                <a:latin typeface="Verdana" panose="020B0604030504040204" pitchFamily="34" charset="0"/>
              </a:rPr>
              <a:t>problem size </a:t>
            </a:r>
            <a:r>
              <a:rPr lang="en-US" sz="1800" b="0" i="0" u="none" strike="noStrike" baseline="0" dirty="0">
                <a:solidFill>
                  <a:srgbClr val="333333"/>
                </a:solidFill>
                <a:latin typeface="Verdana" panose="020B0604030504040204" pitchFamily="34" charset="0"/>
              </a:rPr>
              <a:t>precisely</a:t>
            </a:r>
            <a:endParaRPr lang="en-US" dirty="0"/>
          </a:p>
        </p:txBody>
      </p:sp>
    </p:spTree>
    <p:extLst>
      <p:ext uri="{BB962C8B-B14F-4D97-AF65-F5344CB8AC3E}">
        <p14:creationId xmlns:p14="http://schemas.microsoft.com/office/powerpoint/2010/main" val="40246986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p:pic>
        <p:nvPicPr>
          <p:cNvPr id="5" name="Content Placeholder 4">
            <a:extLst>
              <a:ext uri="{FF2B5EF4-FFF2-40B4-BE49-F238E27FC236}">
                <a16:creationId xmlns:a16="http://schemas.microsoft.com/office/drawing/2014/main" id="{DF796ADB-D25D-7D86-506E-9E6B3C7606B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690688"/>
            <a:ext cx="12192000" cy="4615310"/>
          </a:xfrm>
        </p:spPr>
      </p:pic>
    </p:spTree>
    <p:extLst>
      <p:ext uri="{BB962C8B-B14F-4D97-AF65-F5344CB8AC3E}">
        <p14:creationId xmlns:p14="http://schemas.microsoft.com/office/powerpoint/2010/main" val="15233460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C63EFEA-F652-3169-D305-3B58F206AFD5}"/>
                  </a:ext>
                </a:extLst>
              </p:cNvPr>
              <p:cNvSpPr>
                <a:spLocks noGrp="1"/>
              </p:cNvSpPr>
              <p:nvPr>
                <p:ph idx="1"/>
              </p:nvPr>
            </p:nvSpPr>
            <p:spPr/>
            <p:txBody>
              <a:bodyPr>
                <a:normAutofit/>
              </a:bodyPr>
              <a:lstStyle/>
              <a:p>
                <a:pPr algn="l"/>
                <a:r>
                  <a:rPr lang="en-US" sz="1800" b="1" i="0" u="none" strike="noStrike" baseline="0" dirty="0">
                    <a:solidFill>
                      <a:srgbClr val="333333"/>
                    </a:solidFill>
                    <a:latin typeface="Verdana" panose="020B0604030504040204" pitchFamily="34" charset="0"/>
                  </a:rPr>
                  <a:t>Problem Size </a:t>
                </a:r>
                <a:r>
                  <a:rPr lang="en-US" sz="1800" b="0" i="0" u="none" strike="noStrike" baseline="0" dirty="0">
                    <a:solidFill>
                      <a:srgbClr val="333333"/>
                    </a:solidFill>
                    <a:latin typeface="Verdana" panose="020B0604030504040204" pitchFamily="34" charset="0"/>
                  </a:rPr>
                  <a:t>When analyzing parallel systems, we frequently encounter the notion of the size of the problem being solved. </a:t>
                </a:r>
              </a:p>
              <a:p>
                <a:pPr algn="l"/>
                <a:r>
                  <a:rPr lang="en-US" sz="1800" b="0" i="0" u="none" strike="noStrike" baseline="0" dirty="0">
                    <a:solidFill>
                      <a:srgbClr val="333333"/>
                    </a:solidFill>
                    <a:latin typeface="Verdana" panose="020B0604030504040204" pitchFamily="34" charset="0"/>
                  </a:rPr>
                  <a:t>Thus far, we have used the term </a:t>
                </a:r>
                <a:r>
                  <a:rPr lang="en-US" sz="1800" b="1" i="1" u="none" strike="noStrike" baseline="0" dirty="0">
                    <a:solidFill>
                      <a:srgbClr val="333333"/>
                    </a:solidFill>
                    <a:latin typeface="Verdana" panose="020B0604030504040204" pitchFamily="34" charset="0"/>
                  </a:rPr>
                  <a:t>problem size </a:t>
                </a:r>
                <a:r>
                  <a:rPr lang="en-US" sz="1800" b="0" i="0" u="none" strike="noStrike" baseline="0" dirty="0">
                    <a:solidFill>
                      <a:srgbClr val="333333"/>
                    </a:solidFill>
                    <a:latin typeface="Verdana" panose="020B0604030504040204" pitchFamily="34" charset="0"/>
                  </a:rPr>
                  <a:t>informally, without giving a precise definition. A naive way to express problem size is as a parameter of the input size; for instance,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in case of a matrix operation involving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x </a:t>
                </a:r>
                <a:r>
                  <a:rPr lang="en-US"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matrices. </a:t>
                </a:r>
              </a:p>
              <a:p>
                <a:pPr algn="l"/>
                <a:r>
                  <a:rPr lang="en-US" sz="1800" b="0" i="0" u="none" strike="noStrike" baseline="0" dirty="0">
                    <a:solidFill>
                      <a:srgbClr val="333333"/>
                    </a:solidFill>
                    <a:highlight>
                      <a:srgbClr val="FFFF00"/>
                    </a:highlight>
                    <a:latin typeface="Verdana" panose="020B0604030504040204" pitchFamily="34" charset="0"/>
                  </a:rPr>
                  <a:t>A drawback of this definition is that the interpretation of problem size changes from one problem to another. </a:t>
                </a:r>
              </a:p>
              <a:p>
                <a:pPr algn="l"/>
                <a:r>
                  <a:rPr lang="en-US" sz="1800" b="0" i="0" u="none" strike="noStrike" baseline="0" dirty="0">
                    <a:solidFill>
                      <a:srgbClr val="333333"/>
                    </a:solidFill>
                    <a:latin typeface="Verdana" panose="020B0604030504040204" pitchFamily="34" charset="0"/>
                  </a:rPr>
                  <a:t>For example, doubling the input size results in an eight-fold increase in the execution time for matrix multiplication and a four-fold increase for matrix addition (assuming that the conventional </a:t>
                </a:r>
                <a:r>
                  <a:rPr lang="en-US" sz="1800" b="1" i="0" u="none" strike="noStrike" baseline="0" dirty="0">
                    <a:solidFill>
                      <a:srgbClr val="333333"/>
                    </a:solidFill>
                    <a:latin typeface="Symbol" panose="05050102010706020507" pitchFamily="18" charset="2"/>
                  </a:rPr>
                  <a:t>Q</a:t>
                </a:r>
                <a:r>
                  <a:rPr lang="en-US" sz="1800" b="1" i="0" u="none" strike="noStrike" baseline="0" dirty="0">
                    <a:solidFill>
                      <a:srgbClr val="333333"/>
                    </a:solidFill>
                    <a:latin typeface="Verdana" panose="020B0604030504040204" pitchFamily="34" charset="0"/>
                  </a:rPr>
                  <a:t>(</a:t>
                </a:r>
                <a14:m>
                  <m:oMath xmlns:m="http://schemas.openxmlformats.org/officeDocument/2006/math">
                    <m:sSup>
                      <m:sSupPr>
                        <m:ctrlPr>
                          <a:rPr lang="en-US" sz="1800" b="1" i="1" u="none" strike="noStrike" baseline="0" smtClean="0">
                            <a:solidFill>
                              <a:srgbClr val="333333"/>
                            </a:solidFill>
                            <a:latin typeface="Cambria Math" panose="02040503050406030204" pitchFamily="18" charset="0"/>
                          </a:rPr>
                        </m:ctrlPr>
                      </m:sSupPr>
                      <m:e>
                        <m:r>
                          <a:rPr lang="en-US" sz="1800" b="1" i="1" u="none" strike="noStrike" baseline="0" smtClean="0">
                            <a:solidFill>
                              <a:srgbClr val="333333"/>
                            </a:solidFill>
                            <a:latin typeface="Cambria Math" panose="02040503050406030204" pitchFamily="18" charset="0"/>
                          </a:rPr>
                          <m:t>𝒏</m:t>
                        </m:r>
                      </m:e>
                      <m:sup>
                        <m:r>
                          <a:rPr lang="en-US" sz="1800" b="1" i="1" u="none" strike="noStrike" baseline="0" smtClean="0">
                            <a:solidFill>
                              <a:srgbClr val="333333"/>
                            </a:solidFill>
                            <a:latin typeface="Cambria Math" panose="02040503050406030204" pitchFamily="18" charset="0"/>
                          </a:rPr>
                          <m:t>𝟑</m:t>
                        </m:r>
                      </m:sup>
                    </m:sSup>
                  </m:oMath>
                </a14:m>
                <a:r>
                  <a:rPr lang="en-US" sz="1800" b="1" i="0" u="none" strike="noStrike" baseline="0" dirty="0">
                    <a:solidFill>
                      <a:srgbClr val="333333"/>
                    </a:solidFill>
                    <a:latin typeface="Verdana" panose="020B0604030504040204" pitchFamily="34" charset="0"/>
                  </a:rPr>
                  <a:t>)</a:t>
                </a:r>
                <a:r>
                  <a:rPr lang="en-US" sz="1800" b="0" i="0" u="none" strike="noStrike" baseline="0" dirty="0">
                    <a:solidFill>
                      <a:srgbClr val="333333"/>
                    </a:solidFill>
                    <a:latin typeface="Verdana" panose="020B0604030504040204" pitchFamily="34" charset="0"/>
                  </a:rPr>
                  <a:t> algorithm is the best matrix multiplication algorithm, and disregarding more complicated algorithms with better asymptotic complexities).</a:t>
                </a:r>
                <a:endParaRPr lang="en-US" dirty="0"/>
              </a:p>
            </p:txBody>
          </p:sp>
        </mc:Choice>
        <mc:Fallback xmlns="">
          <p:sp>
            <p:nvSpPr>
              <p:cNvPr id="3" name="Content Placeholder 2">
                <a:extLst>
                  <a:ext uri="{FF2B5EF4-FFF2-40B4-BE49-F238E27FC236}">
                    <a16:creationId xmlns:a16="http://schemas.microsoft.com/office/drawing/2014/main" id="{0C63EFEA-F652-3169-D305-3B58F206AFD5}"/>
                  </a:ext>
                </a:extLst>
              </p:cNvPr>
              <p:cNvSpPr>
                <a:spLocks noGrp="1" noRot="1" noChangeAspect="1" noMove="1" noResize="1" noEditPoints="1" noAdjustHandles="1" noChangeArrowheads="1" noChangeShapeType="1" noTextEdit="1"/>
              </p:cNvSpPr>
              <p:nvPr>
                <p:ph idx="1"/>
              </p:nvPr>
            </p:nvSpPr>
            <p:spPr>
              <a:blipFill>
                <a:blip r:embed="rId2"/>
                <a:stretch>
                  <a:fillRect l="-406" t="-1261" r="-638"/>
                </a:stretch>
              </a:blipFill>
            </p:spPr>
            <p:txBody>
              <a:bodyPr/>
              <a:lstStyle/>
              <a:p>
                <a:r>
                  <a:rPr lang="en-US">
                    <a:noFill/>
                  </a:rPr>
                  <a:t> </a:t>
                </a:r>
              </a:p>
            </p:txBody>
          </p:sp>
        </mc:Fallback>
      </mc:AlternateContent>
    </p:spTree>
    <p:extLst>
      <p:ext uri="{BB962C8B-B14F-4D97-AF65-F5344CB8AC3E}">
        <p14:creationId xmlns:p14="http://schemas.microsoft.com/office/powerpoint/2010/main" val="534180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B8860-AAB3-48E6-B665-4326F9173520}"/>
              </a:ext>
            </a:extLst>
          </p:cNvPr>
          <p:cNvSpPr>
            <a:spLocks noGrp="1"/>
          </p:cNvSpPr>
          <p:nvPr>
            <p:ph type="title"/>
          </p:nvPr>
        </p:nvSpPr>
        <p:spPr/>
        <p:txBody>
          <a:bodyPr>
            <a:normAutofit/>
          </a:bodyPr>
          <a:lstStyle/>
          <a:p>
            <a:r>
              <a:rPr lang="en-US" sz="2800" b="1" i="0" u="none" strike="noStrike" baseline="0" dirty="0">
                <a:solidFill>
                  <a:srgbClr val="333333"/>
                </a:solidFill>
                <a:latin typeface="Arial" panose="020B0604020202020204" pitchFamily="34" charset="0"/>
              </a:rPr>
              <a:t>The Iso-efficiency Metric of Scalability</a:t>
            </a:r>
            <a:endParaRPr lang="en-US" sz="2800"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0C63EFEA-F652-3169-D305-3B58F206AFD5}"/>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A consistent definition of the size or the magnitude of the problem should be such that, regardless of the problem, doubling the problem size always means performing twice the amount of computation. </a:t>
                </a:r>
              </a:p>
              <a:p>
                <a:pPr algn="l"/>
                <a:r>
                  <a:rPr lang="en-US" sz="1800" b="0" i="0" u="none" strike="noStrike" baseline="0" dirty="0">
                    <a:solidFill>
                      <a:srgbClr val="333333"/>
                    </a:solidFill>
                    <a:latin typeface="Verdana" panose="020B0604030504040204" pitchFamily="34" charset="0"/>
                  </a:rPr>
                  <a:t>Therefore, we choose to express problem size in terms of the total number of basic operations required to solve the problem. By this definition, the problem size is </a:t>
                </a:r>
                <a:r>
                  <a:rPr lang="pt-BR" sz="1800" b="1" i="0" u="none" strike="noStrike" baseline="0" dirty="0">
                    <a:solidFill>
                      <a:srgbClr val="333333"/>
                    </a:solidFill>
                    <a:latin typeface="Symbol" panose="05050102010706020507" pitchFamily="18" charset="2"/>
                  </a:rPr>
                  <a:t>Q</a:t>
                </a:r>
                <a:r>
                  <a:rPr lang="pt-BR" sz="1800" b="1" i="0" u="none" strike="noStrike" baseline="0" dirty="0">
                    <a:solidFill>
                      <a:srgbClr val="333333"/>
                    </a:solidFill>
                    <a:latin typeface="Verdana" panose="020B0604030504040204" pitchFamily="34" charset="0"/>
                  </a:rPr>
                  <a:t>(</a:t>
                </a:r>
                <a14:m>
                  <m:oMath xmlns:m="http://schemas.openxmlformats.org/officeDocument/2006/math">
                    <m:sSup>
                      <m:sSupPr>
                        <m:ctrlPr>
                          <a:rPr lang="pt-BR" sz="1800" b="1" i="1" u="none" strike="noStrike" baseline="0" smtClean="0">
                            <a:solidFill>
                              <a:srgbClr val="333333"/>
                            </a:solidFill>
                            <a:latin typeface="Cambria Math" panose="02040503050406030204" pitchFamily="18" charset="0"/>
                          </a:rPr>
                        </m:ctrlPr>
                      </m:sSupPr>
                      <m:e>
                        <m:r>
                          <a:rPr lang="en-US" sz="1800" b="1" i="1" u="none" strike="noStrike" baseline="0" smtClean="0">
                            <a:solidFill>
                              <a:srgbClr val="333333"/>
                            </a:solidFill>
                            <a:latin typeface="Cambria Math" panose="02040503050406030204" pitchFamily="18" charset="0"/>
                          </a:rPr>
                          <m:t>𝒏</m:t>
                        </m:r>
                      </m:e>
                      <m:sup>
                        <m:r>
                          <a:rPr lang="en-US" sz="1800" b="1" i="1" u="none" strike="noStrike" baseline="0" smtClean="0">
                            <a:solidFill>
                              <a:srgbClr val="333333"/>
                            </a:solidFill>
                            <a:latin typeface="Cambria Math" panose="02040503050406030204" pitchFamily="18" charset="0"/>
                          </a:rPr>
                          <m:t>𝟑</m:t>
                        </m:r>
                      </m:sup>
                    </m:sSup>
                  </m:oMath>
                </a14:m>
                <a:r>
                  <a:rPr lang="pt-BR" sz="1800" b="1" i="0" u="none" strike="noStrike" baseline="0" dirty="0">
                    <a:solidFill>
                      <a:srgbClr val="333333"/>
                    </a:solidFill>
                    <a:latin typeface="Verdana" panose="020B0604030504040204" pitchFamily="34" charset="0"/>
                  </a:rPr>
                  <a:t>)</a:t>
                </a:r>
                <a:r>
                  <a:rPr lang="pt-BR" sz="1800" b="0" i="0" u="none" strike="noStrike" baseline="0" dirty="0">
                    <a:solidFill>
                      <a:srgbClr val="333333"/>
                    </a:solidFill>
                    <a:latin typeface="Verdana" panose="020B0604030504040204" pitchFamily="34" charset="0"/>
                  </a:rPr>
                  <a:t> for </a:t>
                </a:r>
                <a:r>
                  <a:rPr lang="pt-BR" sz="1800" b="0" i="1" u="none" strike="noStrike" baseline="0" dirty="0">
                    <a:solidFill>
                      <a:srgbClr val="333333"/>
                    </a:solidFill>
                    <a:latin typeface="Verdana" panose="020B0604030504040204" pitchFamily="34" charset="0"/>
                  </a:rPr>
                  <a:t>n </a:t>
                </a:r>
                <a:r>
                  <a:rPr lang="pt-BR" sz="1800" b="0" i="0" u="none" strike="noStrike" baseline="0" dirty="0">
                    <a:solidFill>
                      <a:srgbClr val="333333"/>
                    </a:solidFill>
                    <a:latin typeface="Verdana" panose="020B0604030504040204" pitchFamily="34" charset="0"/>
                  </a:rPr>
                  <a:t>x </a:t>
                </a:r>
                <a:r>
                  <a:rPr lang="pt-BR" sz="1800" b="0" i="1" u="none" strike="noStrike" baseline="0" dirty="0">
                    <a:solidFill>
                      <a:srgbClr val="333333"/>
                    </a:solidFill>
                    <a:latin typeface="Verdana" panose="020B0604030504040204" pitchFamily="34" charset="0"/>
                  </a:rPr>
                  <a:t>n </a:t>
                </a:r>
                <a:r>
                  <a:rPr lang="pt-BR" sz="1800" b="0" i="0" u="none" strike="noStrike" baseline="0" dirty="0">
                    <a:solidFill>
                      <a:srgbClr val="333333"/>
                    </a:solidFill>
                    <a:latin typeface="Verdana" panose="020B0604030504040204" pitchFamily="34" charset="0"/>
                  </a:rPr>
                  <a:t>matrix multiplication (assuming the conventional algorithm) and </a:t>
                </a:r>
                <a:r>
                  <a:rPr lang="pt-BR" sz="1800" b="1" i="0" u="none" strike="noStrike" baseline="0" dirty="0">
                    <a:solidFill>
                      <a:srgbClr val="333333"/>
                    </a:solidFill>
                    <a:latin typeface="Symbol" panose="05050102010706020507" pitchFamily="18" charset="2"/>
                  </a:rPr>
                  <a:t>Q</a:t>
                </a:r>
                <a:r>
                  <a:rPr lang="pt-BR" sz="1800" b="1" i="0" u="none" strike="noStrike" baseline="0" dirty="0">
                    <a:solidFill>
                      <a:srgbClr val="333333"/>
                    </a:solidFill>
                    <a:latin typeface="Verdana" panose="020B0604030504040204" pitchFamily="34" charset="0"/>
                  </a:rPr>
                  <a:t>(</a:t>
                </a:r>
                <a14:m>
                  <m:oMath xmlns:m="http://schemas.openxmlformats.org/officeDocument/2006/math">
                    <m:sSup>
                      <m:sSupPr>
                        <m:ctrlPr>
                          <a:rPr lang="pt-BR" sz="1800" b="1" i="1" u="none" strike="noStrike" baseline="0" smtClean="0">
                            <a:solidFill>
                              <a:srgbClr val="333333"/>
                            </a:solidFill>
                            <a:latin typeface="Cambria Math" panose="02040503050406030204" pitchFamily="18" charset="0"/>
                          </a:rPr>
                        </m:ctrlPr>
                      </m:sSupPr>
                      <m:e>
                        <m:r>
                          <a:rPr lang="en-US" sz="1800" b="1" i="1" u="none" strike="noStrike" baseline="0" smtClean="0">
                            <a:solidFill>
                              <a:srgbClr val="333333"/>
                            </a:solidFill>
                            <a:latin typeface="Cambria Math" panose="02040503050406030204" pitchFamily="18" charset="0"/>
                          </a:rPr>
                          <m:t>𝒏</m:t>
                        </m:r>
                      </m:e>
                      <m:sup>
                        <m:r>
                          <a:rPr lang="en-US" sz="1800" b="1" i="1" u="none" strike="noStrike" baseline="0" smtClean="0">
                            <a:solidFill>
                              <a:srgbClr val="333333"/>
                            </a:solidFill>
                            <a:latin typeface="Cambria Math" panose="02040503050406030204" pitchFamily="18" charset="0"/>
                          </a:rPr>
                          <m:t>𝟐</m:t>
                        </m:r>
                      </m:sup>
                    </m:sSup>
                  </m:oMath>
                </a14:m>
                <a:r>
                  <a:rPr lang="pt-BR" sz="1800" b="1" i="0" u="none" strike="noStrike" baseline="0" dirty="0">
                    <a:solidFill>
                      <a:srgbClr val="333333"/>
                    </a:solidFill>
                    <a:latin typeface="Verdana" panose="020B0604030504040204" pitchFamily="34" charset="0"/>
                  </a:rPr>
                  <a:t>)</a:t>
                </a:r>
                <a:r>
                  <a:rPr lang="pt-BR" sz="1800" b="0" i="0" u="none" strike="noStrike" baseline="0" dirty="0">
                    <a:solidFill>
                      <a:srgbClr val="333333"/>
                    </a:solidFill>
                    <a:latin typeface="Verdana" panose="020B0604030504040204" pitchFamily="34" charset="0"/>
                  </a:rPr>
                  <a:t> for </a:t>
                </a:r>
                <a:r>
                  <a:rPr lang="pt-BR" sz="1800" b="0" i="1" u="none" strike="noStrike" baseline="0" dirty="0">
                    <a:solidFill>
                      <a:srgbClr val="333333"/>
                    </a:solidFill>
                    <a:latin typeface="Verdana" panose="020B0604030504040204" pitchFamily="34" charset="0"/>
                  </a:rPr>
                  <a:t>n </a:t>
                </a:r>
                <a:r>
                  <a:rPr lang="pt-BR" sz="1800" b="0" i="0" u="none" strike="noStrike" baseline="0" dirty="0">
                    <a:solidFill>
                      <a:srgbClr val="333333"/>
                    </a:solidFill>
                    <a:latin typeface="Verdana" panose="020B0604030504040204" pitchFamily="34" charset="0"/>
                  </a:rPr>
                  <a:t>x </a:t>
                </a:r>
                <a:r>
                  <a:rPr lang="pt-BR" sz="1800" b="0" i="1" u="none" strike="noStrike" baseline="0" dirty="0">
                    <a:solidFill>
                      <a:srgbClr val="333333"/>
                    </a:solidFill>
                    <a:latin typeface="Verdana" panose="020B0604030504040204" pitchFamily="34" charset="0"/>
                  </a:rPr>
                  <a:t>n </a:t>
                </a:r>
                <a:r>
                  <a:rPr lang="en-US" sz="1800" b="0" i="0" u="none" strike="noStrike" baseline="0" dirty="0">
                    <a:solidFill>
                      <a:srgbClr val="333333"/>
                    </a:solidFill>
                    <a:latin typeface="Verdana" panose="020B0604030504040204" pitchFamily="34" charset="0"/>
                  </a:rPr>
                  <a:t>matrix addition. </a:t>
                </a:r>
              </a:p>
              <a:p>
                <a:pPr algn="l"/>
                <a:r>
                  <a:rPr lang="en-US" sz="1800" b="0" i="0" u="none" strike="noStrike" baseline="0" dirty="0">
                    <a:solidFill>
                      <a:srgbClr val="333333"/>
                    </a:solidFill>
                    <a:highlight>
                      <a:srgbClr val="FFFF00"/>
                    </a:highlight>
                    <a:latin typeface="Verdana" panose="020B0604030504040204" pitchFamily="34" charset="0"/>
                  </a:rPr>
                  <a:t>In order to keep it unique for a given problem, we define </a:t>
                </a:r>
                <a:r>
                  <a:rPr lang="en-US" sz="1800" b="1" i="1" u="none" strike="noStrike" baseline="0" dirty="0">
                    <a:solidFill>
                      <a:srgbClr val="333333"/>
                    </a:solidFill>
                    <a:highlight>
                      <a:srgbClr val="FFFF00"/>
                    </a:highlight>
                    <a:latin typeface="Verdana" panose="020B0604030504040204" pitchFamily="34" charset="0"/>
                  </a:rPr>
                  <a:t>problem size </a:t>
                </a:r>
                <a:r>
                  <a:rPr lang="en-US" sz="1800" b="0" i="0" u="none" strike="noStrike" baseline="0" dirty="0">
                    <a:solidFill>
                      <a:srgbClr val="333333"/>
                    </a:solidFill>
                    <a:highlight>
                      <a:srgbClr val="FFFF00"/>
                    </a:highlight>
                    <a:latin typeface="Verdana" panose="020B0604030504040204" pitchFamily="34" charset="0"/>
                  </a:rPr>
                  <a:t>as the number of basic computation steps in the best sequential algorithm to solve the problem on a single processing element </a:t>
                </a:r>
              </a:p>
              <a:p>
                <a:pPr algn="l"/>
                <a:r>
                  <a:rPr lang="en-US" sz="1800" b="0" i="0" u="none" strike="noStrike" baseline="0" dirty="0">
                    <a:solidFill>
                      <a:srgbClr val="333333"/>
                    </a:solidFill>
                    <a:latin typeface="Verdana" panose="020B0604030504040204" pitchFamily="34" charset="0"/>
                  </a:rPr>
                  <a:t>Because it is defined in terms of sequential time complexity, the problem size is a function of the size of the input. </a:t>
                </a:r>
              </a:p>
              <a:p>
                <a:pPr algn="l"/>
                <a:r>
                  <a:rPr lang="en-US" sz="1800" b="0" i="0" u="none" strike="noStrike" baseline="0" dirty="0">
                    <a:solidFill>
                      <a:srgbClr val="333333"/>
                    </a:solidFill>
                    <a:latin typeface="Verdana" panose="020B0604030504040204" pitchFamily="34" charset="0"/>
                  </a:rPr>
                  <a:t>The symbol we use to denote problem size is </a:t>
                </a:r>
                <a:r>
                  <a:rPr lang="en-US" sz="1800" b="0" i="1" u="none" strike="noStrike" baseline="0" dirty="0">
                    <a:solidFill>
                      <a:srgbClr val="333333"/>
                    </a:solidFill>
                    <a:latin typeface="Verdana" panose="020B0604030504040204" pitchFamily="34" charset="0"/>
                  </a:rPr>
                  <a:t>W</a:t>
                </a:r>
                <a:r>
                  <a:rPr lang="en-US" sz="1800" b="0" i="0" u="none" strike="noStrike" baseline="0" dirty="0">
                    <a:solidFill>
                      <a:srgbClr val="333333"/>
                    </a:solidFill>
                    <a:latin typeface="Verdana" panose="020B0604030504040204" pitchFamily="34" charset="0"/>
                  </a:rPr>
                  <a:t>.</a:t>
                </a:r>
                <a:endParaRPr lang="en-US" dirty="0"/>
              </a:p>
            </p:txBody>
          </p:sp>
        </mc:Choice>
        <mc:Fallback xmlns="">
          <p:sp>
            <p:nvSpPr>
              <p:cNvPr id="3" name="Content Placeholder 2">
                <a:extLst>
                  <a:ext uri="{FF2B5EF4-FFF2-40B4-BE49-F238E27FC236}">
                    <a16:creationId xmlns:a16="http://schemas.microsoft.com/office/drawing/2014/main" id="{0C63EFEA-F652-3169-D305-3B58F206AFD5}"/>
                  </a:ext>
                </a:extLst>
              </p:cNvPr>
              <p:cNvSpPr>
                <a:spLocks noGrp="1" noRot="1" noChangeAspect="1" noMove="1" noResize="1" noEditPoints="1" noAdjustHandles="1" noChangeArrowheads="1" noChangeShapeType="1" noTextEdit="1"/>
              </p:cNvSpPr>
              <p:nvPr>
                <p:ph idx="1"/>
              </p:nvPr>
            </p:nvSpPr>
            <p:spPr>
              <a:blipFill>
                <a:blip r:embed="rId2"/>
                <a:stretch>
                  <a:fillRect l="-406" t="-1261" r="-1159"/>
                </a:stretch>
              </a:blipFill>
            </p:spPr>
            <p:txBody>
              <a:bodyPr/>
              <a:lstStyle/>
              <a:p>
                <a:r>
                  <a:rPr lang="en-US">
                    <a:noFill/>
                  </a:rPr>
                  <a:t> </a:t>
                </a:r>
              </a:p>
            </p:txBody>
          </p:sp>
        </mc:Fallback>
      </mc:AlternateContent>
    </p:spTree>
    <p:extLst>
      <p:ext uri="{BB962C8B-B14F-4D97-AF65-F5344CB8AC3E}">
        <p14:creationId xmlns:p14="http://schemas.microsoft.com/office/powerpoint/2010/main" val="24050095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ectangle 13">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5">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Title 3">
            <a:extLst>
              <a:ext uri="{FF2B5EF4-FFF2-40B4-BE49-F238E27FC236}">
                <a16:creationId xmlns:a16="http://schemas.microsoft.com/office/drawing/2014/main" id="{FEBF6EA5-F299-A374-1CC2-2B5E4FC1F8D4}"/>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b="1" i="0" u="none" strike="noStrike" kern="1200" baseline="0">
                <a:solidFill>
                  <a:schemeClr val="tx1"/>
                </a:solidFill>
                <a:latin typeface="+mj-lt"/>
                <a:ea typeface="+mj-ea"/>
                <a:cs typeface="+mj-cs"/>
              </a:rPr>
              <a:t>Other Scalability Metrics</a:t>
            </a:r>
            <a:endParaRPr lang="en-US" kern="1200">
              <a:solidFill>
                <a:schemeClr val="tx1"/>
              </a:solidFill>
              <a:latin typeface="+mj-lt"/>
              <a:ea typeface="+mj-ea"/>
              <a:cs typeface="+mj-cs"/>
            </a:endParaRPr>
          </a:p>
        </p:txBody>
      </p:sp>
      <p:sp>
        <p:nvSpPr>
          <p:cNvPr id="5" name="Text Placeholder 4">
            <a:extLst>
              <a:ext uri="{FF2B5EF4-FFF2-40B4-BE49-F238E27FC236}">
                <a16:creationId xmlns:a16="http://schemas.microsoft.com/office/drawing/2014/main" id="{35607744-B123-CF2D-B881-05C73AE383E6}"/>
              </a:ext>
            </a:extLst>
          </p:cNvPr>
          <p:cNvSpPr>
            <a:spLocks noGrp="1"/>
          </p:cNvSpPr>
          <p:nvPr>
            <p:ph type="body" idx="1"/>
          </p:nvPr>
        </p:nvSpPr>
        <p:spPr>
          <a:xfrm>
            <a:off x="3315031" y="4076802"/>
            <a:ext cx="5561938" cy="1534587"/>
          </a:xfrm>
        </p:spPr>
        <p:txBody>
          <a:bodyPr vert="horz" lIns="91440" tIns="45720" rIns="91440" bIns="45720" rtlCol="0">
            <a:normAutofit/>
          </a:bodyPr>
          <a:lstStyle/>
          <a:p>
            <a:pPr algn="ctr"/>
            <a:r>
              <a:rPr lang="en-US" kern="1200">
                <a:solidFill>
                  <a:schemeClr val="tx1"/>
                </a:solidFill>
                <a:latin typeface="+mn-lt"/>
                <a:ea typeface="+mn-ea"/>
                <a:cs typeface="+mn-cs"/>
              </a:rPr>
              <a:t>Section 3.7</a:t>
            </a:r>
          </a:p>
        </p:txBody>
      </p:sp>
      <p:sp>
        <p:nvSpPr>
          <p:cNvPr id="18" name="Arc 17">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0" name="Oval 19">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62348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A number of other metrics of scalability of parallel systems have been proposed. </a:t>
            </a:r>
          </a:p>
          <a:p>
            <a:pPr algn="l"/>
            <a:r>
              <a:rPr lang="en-US" sz="1800" b="0" i="0" u="none" strike="noStrike" baseline="0" dirty="0">
                <a:solidFill>
                  <a:srgbClr val="333333"/>
                </a:solidFill>
                <a:latin typeface="Verdana" panose="020B0604030504040204" pitchFamily="34" charset="0"/>
              </a:rPr>
              <a:t>These metrics are specifically suited to different system requirements. </a:t>
            </a:r>
          </a:p>
          <a:p>
            <a:pPr algn="l"/>
            <a:r>
              <a:rPr lang="en-US" sz="1800" b="0" i="0" u="none" strike="noStrike" baseline="0" dirty="0">
                <a:solidFill>
                  <a:srgbClr val="333333"/>
                </a:solidFill>
                <a:latin typeface="Verdana" panose="020B0604030504040204" pitchFamily="34" charset="0"/>
              </a:rPr>
              <a:t>For example, in real time applications, the objective is to scale up a system to accomplish a task in a specified time bound. </a:t>
            </a:r>
          </a:p>
          <a:p>
            <a:pPr algn="l"/>
            <a:r>
              <a:rPr lang="en-US" sz="1800" b="0" i="0" u="none" strike="noStrike" baseline="0" dirty="0">
                <a:solidFill>
                  <a:srgbClr val="333333"/>
                </a:solidFill>
                <a:latin typeface="Verdana" panose="020B0604030504040204" pitchFamily="34" charset="0"/>
              </a:rPr>
              <a:t>One such application is multimedia decompression, where MPEG streams must be decompressed at the rate of 25 frames/second. </a:t>
            </a:r>
          </a:p>
          <a:p>
            <a:pPr algn="l"/>
            <a:r>
              <a:rPr lang="en-US" sz="1800" b="0" i="0" u="none" strike="noStrike" baseline="0" dirty="0">
                <a:solidFill>
                  <a:srgbClr val="333333"/>
                </a:solidFill>
                <a:latin typeface="Verdana" panose="020B0604030504040204" pitchFamily="34" charset="0"/>
              </a:rPr>
              <a:t>Consequently, a parallel system must decode a single frame in 40 </a:t>
            </a:r>
            <a:r>
              <a:rPr lang="en-US" sz="1800" b="0" i="0" u="none" strike="noStrike" baseline="0" dirty="0" err="1">
                <a:solidFill>
                  <a:srgbClr val="333333"/>
                </a:solidFill>
                <a:latin typeface="Verdana" panose="020B0604030504040204" pitchFamily="34" charset="0"/>
              </a:rPr>
              <a:t>ms</a:t>
            </a:r>
            <a:r>
              <a:rPr lang="en-US" sz="1800" b="0" i="0" u="none" strike="noStrike" baseline="0" dirty="0">
                <a:solidFill>
                  <a:srgbClr val="333333"/>
                </a:solidFill>
                <a:latin typeface="Verdana" panose="020B0604030504040204" pitchFamily="34" charset="0"/>
              </a:rPr>
              <a:t> (or with buffering, at an average of 1 frame in 40 </a:t>
            </a:r>
            <a:r>
              <a:rPr lang="en-US" sz="1800" b="0" i="0" u="none" strike="noStrike" baseline="0" dirty="0" err="1">
                <a:solidFill>
                  <a:srgbClr val="333333"/>
                </a:solidFill>
                <a:latin typeface="Verdana" panose="020B0604030504040204" pitchFamily="34" charset="0"/>
              </a:rPr>
              <a:t>ms</a:t>
            </a:r>
            <a:r>
              <a:rPr lang="en-US" sz="1800" b="0" i="0" u="none" strike="noStrike" baseline="0" dirty="0">
                <a:solidFill>
                  <a:srgbClr val="333333"/>
                </a:solidFill>
                <a:latin typeface="Verdana" panose="020B0604030504040204" pitchFamily="34" charset="0"/>
              </a:rPr>
              <a:t> over the buffered frames). </a:t>
            </a:r>
          </a:p>
        </p:txBody>
      </p:sp>
    </p:spTree>
    <p:extLst>
      <p:ext uri="{BB962C8B-B14F-4D97-AF65-F5344CB8AC3E}">
        <p14:creationId xmlns:p14="http://schemas.microsoft.com/office/powerpoint/2010/main" val="1384438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E8BC6-6AEF-FFFF-B7ED-71BAD82D0E45}"/>
              </a:ext>
            </a:extLst>
          </p:cNvPr>
          <p:cNvSpPr>
            <a:spLocks noGrp="1"/>
          </p:cNvSpPr>
          <p:nvPr>
            <p:ph type="title"/>
          </p:nvPr>
        </p:nvSpPr>
        <p:spPr/>
        <p:txBody>
          <a:bodyPr/>
          <a:lstStyle/>
          <a:p>
            <a:br>
              <a:rPr lang="en-US" dirty="0"/>
            </a:br>
            <a:r>
              <a:rPr lang="en-US" dirty="0"/>
              <a:t>Introduction </a:t>
            </a:r>
          </a:p>
        </p:txBody>
      </p:sp>
      <p:sp>
        <p:nvSpPr>
          <p:cNvPr id="3" name="Content Placeholder 2">
            <a:extLst>
              <a:ext uri="{FF2B5EF4-FFF2-40B4-BE49-F238E27FC236}">
                <a16:creationId xmlns:a16="http://schemas.microsoft.com/office/drawing/2014/main" id="{851C6996-2425-709D-5FC2-E1D7282CA709}"/>
              </a:ext>
            </a:extLst>
          </p:cNvPr>
          <p:cNvSpPr>
            <a:spLocks noGrp="1"/>
          </p:cNvSpPr>
          <p:nvPr>
            <p:ph idx="1"/>
          </p:nvPr>
        </p:nvSpPr>
        <p:spPr/>
        <p:txBody>
          <a:bodyPr>
            <a:normAutofit/>
          </a:bodyPr>
          <a:lstStyle/>
          <a:p>
            <a:pPr algn="l"/>
            <a:r>
              <a:rPr lang="en-US" sz="1800" b="1" i="0" u="none" strike="noStrike" baseline="0" dirty="0">
                <a:solidFill>
                  <a:srgbClr val="333333"/>
                </a:solidFill>
                <a:latin typeface="Verdana" panose="020B0604030504040204" pitchFamily="34" charset="0"/>
              </a:rPr>
              <a:t>A number of measures of performance are intuitive. </a:t>
            </a:r>
          </a:p>
          <a:p>
            <a:pPr algn="l"/>
            <a:r>
              <a:rPr lang="en-US" sz="1800" b="0" i="0" u="none" strike="noStrike" baseline="0" dirty="0">
                <a:solidFill>
                  <a:srgbClr val="333333"/>
                </a:solidFill>
                <a:latin typeface="Verdana" panose="020B0604030504040204" pitchFamily="34" charset="0"/>
              </a:rPr>
              <a:t>Perhaps the simplest of these is the </a:t>
            </a:r>
            <a:r>
              <a:rPr lang="en-US" sz="1800" b="1" i="0" u="none" strike="noStrike" baseline="0" dirty="0">
                <a:solidFill>
                  <a:srgbClr val="333333"/>
                </a:solidFill>
                <a:latin typeface="Verdana" panose="020B0604030504040204" pitchFamily="34" charset="0"/>
              </a:rPr>
              <a:t>wall clock</a:t>
            </a:r>
            <a:r>
              <a:rPr lang="en-US" sz="180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time taken to solve a given problem on a given parallel platform. </a:t>
            </a:r>
          </a:p>
          <a:p>
            <a:pPr algn="l"/>
            <a:r>
              <a:rPr lang="en-US" sz="1800" b="0" i="0" u="none" strike="noStrike" baseline="0" dirty="0">
                <a:solidFill>
                  <a:srgbClr val="333333"/>
                </a:solidFill>
                <a:latin typeface="Verdana" panose="020B0604030504040204" pitchFamily="34" charset="0"/>
              </a:rPr>
              <a:t>However, as we shall see, a single figure of merit of this nature cannot be extrapolated to other problem instances or larger machine configurations. </a:t>
            </a:r>
          </a:p>
          <a:p>
            <a:pPr algn="l"/>
            <a:r>
              <a:rPr lang="en-US" sz="1800" b="0" i="0" u="none" strike="noStrike" baseline="0" dirty="0">
                <a:solidFill>
                  <a:srgbClr val="333333"/>
                </a:solidFill>
                <a:latin typeface="Verdana" panose="020B0604030504040204" pitchFamily="34" charset="0"/>
              </a:rPr>
              <a:t>Other intuitive measures </a:t>
            </a:r>
            <a:r>
              <a:rPr lang="en-US" sz="1800" b="1" i="0" u="none" strike="noStrike" baseline="0" dirty="0">
                <a:solidFill>
                  <a:srgbClr val="333333"/>
                </a:solidFill>
                <a:latin typeface="Verdana" panose="020B0604030504040204" pitchFamily="34" charset="0"/>
              </a:rPr>
              <a:t>quantify the benefit of parallelism</a:t>
            </a:r>
            <a:r>
              <a:rPr lang="en-US" sz="1800" b="0" i="0" u="none" strike="noStrike" baseline="0" dirty="0">
                <a:solidFill>
                  <a:srgbClr val="333333"/>
                </a:solidFill>
                <a:latin typeface="Verdana" panose="020B0604030504040204" pitchFamily="34" charset="0"/>
              </a:rPr>
              <a:t>, i.e., </a:t>
            </a:r>
            <a:r>
              <a:rPr lang="en-US" sz="1800" b="1" i="0" u="none" strike="noStrike" baseline="0" dirty="0">
                <a:solidFill>
                  <a:srgbClr val="333333"/>
                </a:solidFill>
                <a:latin typeface="Verdana" panose="020B0604030504040204" pitchFamily="34" charset="0"/>
              </a:rPr>
              <a:t>how much faster the parallel program runs with respect to the serial program.</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However, this characterization suffers from other drawbacks, in addition to those mentioned above. </a:t>
            </a:r>
          </a:p>
          <a:p>
            <a:pPr algn="l"/>
            <a:r>
              <a:rPr lang="en-US" sz="1800" b="0" i="0" u="none" strike="noStrike" baseline="0" dirty="0">
                <a:solidFill>
                  <a:srgbClr val="333333"/>
                </a:solidFill>
                <a:latin typeface="Verdana" panose="020B0604030504040204" pitchFamily="34" charset="0"/>
              </a:rPr>
              <a:t>For instance, what is the impact of using a poorer serial algorithm that is more “</a:t>
            </a:r>
            <a:r>
              <a:rPr lang="en-US" sz="1800" b="1" i="0" u="none" strike="noStrike" baseline="0" dirty="0">
                <a:solidFill>
                  <a:srgbClr val="333333"/>
                </a:solidFill>
                <a:latin typeface="Verdana" panose="020B0604030504040204" pitchFamily="34" charset="0"/>
              </a:rPr>
              <a:t>open to”</a:t>
            </a:r>
            <a:r>
              <a:rPr lang="en-US" sz="1800" b="0" i="0" u="none" strike="noStrike" baseline="0" dirty="0">
                <a:solidFill>
                  <a:srgbClr val="333333"/>
                </a:solidFill>
                <a:latin typeface="Verdana" panose="020B0604030504040204" pitchFamily="34" charset="0"/>
              </a:rPr>
              <a:t> to parallel processing? </a:t>
            </a:r>
          </a:p>
          <a:p>
            <a:pPr algn="l"/>
            <a:r>
              <a:rPr lang="en-US" sz="1800" b="0" i="0" u="none" strike="noStrike" baseline="0" dirty="0">
                <a:solidFill>
                  <a:srgbClr val="333333"/>
                </a:solidFill>
                <a:latin typeface="Verdana" panose="020B0604030504040204" pitchFamily="34" charset="0"/>
              </a:rPr>
              <a:t>For these reasons, more complex measures for extrapolating performance to larger machine configurations or problems are often necessary.</a:t>
            </a:r>
          </a:p>
        </p:txBody>
      </p:sp>
    </p:spTree>
    <p:extLst>
      <p:ext uri="{BB962C8B-B14F-4D97-AF65-F5344CB8AC3E}">
        <p14:creationId xmlns:p14="http://schemas.microsoft.com/office/powerpoint/2010/main" val="34185462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Other such applications arise in real-time control, where a control vector must be generated in real-time.</a:t>
            </a:r>
          </a:p>
          <a:p>
            <a:pPr algn="l"/>
            <a:r>
              <a:rPr lang="en-US" sz="1800" b="0" i="0" u="none" strike="noStrike" baseline="0" dirty="0">
                <a:solidFill>
                  <a:srgbClr val="333333"/>
                </a:solidFill>
                <a:latin typeface="Verdana" panose="020B0604030504040204" pitchFamily="34" charset="0"/>
              </a:rPr>
              <a:t>Several scalability metrics consider constraints on physical architectures. </a:t>
            </a:r>
          </a:p>
          <a:p>
            <a:pPr algn="l"/>
            <a:r>
              <a:rPr lang="en-US" sz="1800" b="0" i="0" u="none" strike="noStrike" baseline="0" dirty="0">
                <a:solidFill>
                  <a:srgbClr val="333333"/>
                </a:solidFill>
                <a:latin typeface="Verdana" panose="020B0604030504040204" pitchFamily="34" charset="0"/>
              </a:rPr>
              <a:t>In many applications, the maximum size of a problem is constrained not by time, efficiency, or underlying models, but by the memory available on the machine. </a:t>
            </a:r>
          </a:p>
          <a:p>
            <a:pPr algn="l"/>
            <a:r>
              <a:rPr lang="en-US" sz="1800" b="0" i="0" u="none" strike="noStrike" baseline="0" dirty="0">
                <a:solidFill>
                  <a:srgbClr val="333333"/>
                </a:solidFill>
                <a:latin typeface="Verdana" panose="020B0604030504040204" pitchFamily="34" charset="0"/>
              </a:rPr>
              <a:t>In such cases, metrics make assumptions on the growth function of available memory (with number of processing elements) and estimate how the performance of the parallel system changes with such scaling. </a:t>
            </a:r>
          </a:p>
          <a:p>
            <a:pPr algn="l"/>
            <a:r>
              <a:rPr lang="en-US" sz="1800" b="0" i="0" u="none" strike="noStrike" baseline="0" dirty="0">
                <a:solidFill>
                  <a:srgbClr val="333333"/>
                </a:solidFill>
                <a:latin typeface="Verdana" panose="020B0604030504040204" pitchFamily="34" charset="0"/>
              </a:rPr>
              <a:t>In this section, we examine some of the related metrics and how they can be used in various parallel applications.</a:t>
            </a:r>
            <a:endParaRPr lang="en-US" dirty="0"/>
          </a:p>
        </p:txBody>
      </p:sp>
    </p:spTree>
    <p:extLst>
      <p:ext uri="{BB962C8B-B14F-4D97-AF65-F5344CB8AC3E}">
        <p14:creationId xmlns:p14="http://schemas.microsoft.com/office/powerpoint/2010/main" val="23899351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1" i="0" u="none" strike="noStrike" baseline="0" dirty="0">
                <a:solidFill>
                  <a:srgbClr val="333333"/>
                </a:solidFill>
                <a:latin typeface="Verdana" panose="020B0604030504040204" pitchFamily="34" charset="0"/>
              </a:rPr>
              <a:t>Scaled Speedup </a:t>
            </a:r>
            <a:r>
              <a:rPr lang="en-US" sz="1800" b="0" i="0" u="none" strike="noStrike" baseline="0" dirty="0">
                <a:solidFill>
                  <a:srgbClr val="333333"/>
                </a:solidFill>
                <a:latin typeface="Verdana" panose="020B0604030504040204" pitchFamily="34" charset="0"/>
              </a:rPr>
              <a:t>This metric is defined as the speedup obtained when the problem size is increased linearly with the number of processing elements. </a:t>
            </a:r>
          </a:p>
          <a:p>
            <a:pPr algn="l"/>
            <a:r>
              <a:rPr lang="en-US" sz="1800" b="0" i="0" u="none" strike="noStrike" baseline="0" dirty="0">
                <a:solidFill>
                  <a:srgbClr val="333333"/>
                </a:solidFill>
                <a:latin typeface="Verdana" panose="020B0604030504040204" pitchFamily="34" charset="0"/>
              </a:rPr>
              <a:t>If the scaled-speedup curve is close to linear with respect to the number of processing elements, then the parallel system is considered scalable. </a:t>
            </a:r>
          </a:p>
          <a:p>
            <a:pPr algn="l"/>
            <a:r>
              <a:rPr lang="en-US" sz="1800" b="0" i="0" u="none" strike="noStrike" baseline="0" dirty="0">
                <a:solidFill>
                  <a:srgbClr val="333333"/>
                </a:solidFill>
                <a:latin typeface="Verdana" panose="020B0604030504040204" pitchFamily="34" charset="0"/>
              </a:rPr>
              <a:t>This metric is related to </a:t>
            </a:r>
            <a:r>
              <a:rPr lang="en-US" sz="1800" b="0" i="0" u="none" strike="noStrike" baseline="0" dirty="0" err="1">
                <a:solidFill>
                  <a:srgbClr val="333333"/>
                </a:solidFill>
                <a:latin typeface="Verdana" panose="020B0604030504040204" pitchFamily="34" charset="0"/>
              </a:rPr>
              <a:t>isoefficiency</a:t>
            </a:r>
            <a:r>
              <a:rPr lang="en-US" sz="1800" b="0" i="0" u="none" strike="noStrike" baseline="0" dirty="0">
                <a:solidFill>
                  <a:srgbClr val="333333"/>
                </a:solidFill>
                <a:latin typeface="Verdana" panose="020B0604030504040204" pitchFamily="34" charset="0"/>
              </a:rPr>
              <a:t> if the parallel algorithm under consideration has linear or near-linear </a:t>
            </a:r>
            <a:r>
              <a:rPr lang="en-US" sz="1800" b="0" i="0" u="none" strike="noStrike" baseline="0" dirty="0" err="1">
                <a:solidFill>
                  <a:srgbClr val="333333"/>
                </a:solidFill>
                <a:latin typeface="Verdana" panose="020B0604030504040204" pitchFamily="34" charset="0"/>
              </a:rPr>
              <a:t>isoefficiency</a:t>
            </a:r>
            <a:r>
              <a:rPr lang="en-US" sz="1800" b="0" i="0" u="none" strike="noStrike" baseline="0" dirty="0">
                <a:solidFill>
                  <a:srgbClr val="333333"/>
                </a:solidFill>
                <a:latin typeface="Verdana" panose="020B0604030504040204" pitchFamily="34" charset="0"/>
              </a:rPr>
              <a:t> function. </a:t>
            </a:r>
          </a:p>
          <a:p>
            <a:pPr algn="l"/>
            <a:r>
              <a:rPr lang="en-US" sz="1800" b="0" i="0" u="none" strike="noStrike" baseline="0" dirty="0">
                <a:solidFill>
                  <a:srgbClr val="333333"/>
                </a:solidFill>
                <a:latin typeface="Verdana" panose="020B0604030504040204" pitchFamily="34" charset="0"/>
              </a:rPr>
              <a:t>In this case the scaled-speedup metric provides results very close to those of </a:t>
            </a:r>
            <a:r>
              <a:rPr lang="en-US" sz="1800" b="0" i="0" u="none" strike="noStrike" baseline="0" dirty="0" err="1">
                <a:solidFill>
                  <a:srgbClr val="333333"/>
                </a:solidFill>
                <a:latin typeface="Verdana" panose="020B0604030504040204" pitchFamily="34" charset="0"/>
              </a:rPr>
              <a:t>isoefficiency</a:t>
            </a:r>
            <a:r>
              <a:rPr lang="en-US" sz="1800" b="0" i="0" u="none" strike="noStrike" baseline="0" dirty="0">
                <a:solidFill>
                  <a:srgbClr val="333333"/>
                </a:solidFill>
                <a:latin typeface="Verdana" panose="020B0604030504040204" pitchFamily="34" charset="0"/>
              </a:rPr>
              <a:t> analysis, and the scaled-speedup is linear or near-linear with respect to the number of processing elements. </a:t>
            </a:r>
          </a:p>
          <a:p>
            <a:pPr algn="l"/>
            <a:r>
              <a:rPr lang="en-US" sz="1800" b="0" i="0" u="none" strike="noStrike" baseline="0" dirty="0">
                <a:solidFill>
                  <a:srgbClr val="333333"/>
                </a:solidFill>
                <a:latin typeface="Verdana" panose="020B0604030504040204" pitchFamily="34" charset="0"/>
              </a:rPr>
              <a:t>For parallel systems with much worse </a:t>
            </a:r>
            <a:r>
              <a:rPr lang="en-US" sz="1800" b="0" i="0" u="none" strike="noStrike" baseline="0" dirty="0" err="1">
                <a:solidFill>
                  <a:srgbClr val="333333"/>
                </a:solidFill>
                <a:latin typeface="Verdana" panose="020B0604030504040204" pitchFamily="34" charset="0"/>
              </a:rPr>
              <a:t>isoefficiencies</a:t>
            </a:r>
            <a:r>
              <a:rPr lang="en-US" sz="1800" b="0" i="0" u="none" strike="noStrike" baseline="0" dirty="0">
                <a:solidFill>
                  <a:srgbClr val="333333"/>
                </a:solidFill>
                <a:latin typeface="Verdana" panose="020B0604030504040204" pitchFamily="34" charset="0"/>
              </a:rPr>
              <a:t>, the results provided by the two metrics may be quite different.</a:t>
            </a:r>
          </a:p>
          <a:p>
            <a:pPr algn="l"/>
            <a:r>
              <a:rPr lang="en-US" sz="1800" b="0" i="0" u="none" strike="noStrike" baseline="0" dirty="0">
                <a:solidFill>
                  <a:srgbClr val="333333"/>
                </a:solidFill>
                <a:latin typeface="Verdana" panose="020B0604030504040204" pitchFamily="34" charset="0"/>
              </a:rPr>
              <a:t>In this case, the scaled-speedup versus number of processing elements curve is sublinear.</a:t>
            </a:r>
            <a:endParaRPr lang="en-US" dirty="0"/>
          </a:p>
        </p:txBody>
      </p:sp>
    </p:spTree>
    <p:extLst>
      <p:ext uri="{BB962C8B-B14F-4D97-AF65-F5344CB8AC3E}">
        <p14:creationId xmlns:p14="http://schemas.microsoft.com/office/powerpoint/2010/main" val="14161487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Two generalized notions of scaled speedup have been examined. </a:t>
            </a:r>
          </a:p>
          <a:p>
            <a:pPr algn="l"/>
            <a:r>
              <a:rPr lang="en-US" sz="1800" b="0" i="0" u="none" strike="noStrike" baseline="0" dirty="0">
                <a:solidFill>
                  <a:srgbClr val="333333"/>
                </a:solidFill>
                <a:latin typeface="Verdana" panose="020B0604030504040204" pitchFamily="34" charset="0"/>
              </a:rPr>
              <a:t>They differ in the methods by which the problem size is scaled up with the number of processing elements. </a:t>
            </a:r>
          </a:p>
          <a:p>
            <a:pPr algn="l"/>
            <a:r>
              <a:rPr lang="en-US" sz="1800" b="0" i="0" u="none" strike="noStrike" baseline="0" dirty="0">
                <a:solidFill>
                  <a:srgbClr val="333333"/>
                </a:solidFill>
                <a:latin typeface="Verdana" panose="020B0604030504040204" pitchFamily="34" charset="0"/>
              </a:rPr>
              <a:t>In one method, the size of the problem is increased to fill the available memory on the parallel computer. </a:t>
            </a:r>
          </a:p>
          <a:p>
            <a:pPr algn="l"/>
            <a:r>
              <a:rPr lang="en-US" sz="1800" b="0" i="0" u="none" strike="noStrike" baseline="0" dirty="0">
                <a:solidFill>
                  <a:srgbClr val="333333"/>
                </a:solidFill>
                <a:latin typeface="Verdana" panose="020B0604030504040204" pitchFamily="34" charset="0"/>
              </a:rPr>
              <a:t>The</a:t>
            </a:r>
            <a:r>
              <a:rPr lang="en-US" sz="180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assumption here is that aggregate memory of the system increases with the number of processing elements. </a:t>
            </a:r>
          </a:p>
          <a:p>
            <a:pPr algn="l"/>
            <a:r>
              <a:rPr lang="en-US" sz="1800" b="0" i="0" u="none" strike="noStrike" baseline="0" dirty="0">
                <a:solidFill>
                  <a:srgbClr val="333333"/>
                </a:solidFill>
                <a:latin typeface="Verdana" panose="020B0604030504040204" pitchFamily="34" charset="0"/>
              </a:rPr>
              <a:t>In the other method, the size of the problem grows with </a:t>
            </a:r>
            <a:r>
              <a:rPr lang="en-US" sz="1800" b="0" i="1" u="none" strike="noStrike" baseline="0" dirty="0">
                <a:solidFill>
                  <a:srgbClr val="333333"/>
                </a:solidFill>
                <a:latin typeface="Verdana" panose="020B0604030504040204" pitchFamily="34" charset="0"/>
              </a:rPr>
              <a:t>p </a:t>
            </a:r>
            <a:r>
              <a:rPr lang="en-US" sz="1800" b="0" i="0" u="none" strike="noStrike" baseline="0" dirty="0">
                <a:solidFill>
                  <a:srgbClr val="333333"/>
                </a:solidFill>
                <a:latin typeface="Verdana" panose="020B0604030504040204" pitchFamily="34" charset="0"/>
              </a:rPr>
              <a:t>subject to an upper-bound on execution time.</a:t>
            </a:r>
            <a:endParaRPr lang="en-US" dirty="0"/>
          </a:p>
        </p:txBody>
      </p:sp>
    </p:spTree>
    <p:extLst>
      <p:ext uri="{BB962C8B-B14F-4D97-AF65-F5344CB8AC3E}">
        <p14:creationId xmlns:p14="http://schemas.microsoft.com/office/powerpoint/2010/main" val="8508921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81384-0A02-4736-33E1-B0B279AAD3DD}"/>
              </a:ext>
            </a:extLst>
          </p:cNvPr>
          <p:cNvSpPr>
            <a:spLocks noGrp="1"/>
          </p:cNvSpPr>
          <p:nvPr>
            <p:ph type="title"/>
          </p:nvPr>
        </p:nvSpPr>
        <p:spPr/>
        <p:txBody>
          <a:bodyPr/>
          <a:lstStyle/>
          <a:p>
            <a:r>
              <a:rPr lang="en-US" sz="4400" b="1" i="0" u="none" strike="noStrike" baseline="0" dirty="0">
                <a:solidFill>
                  <a:srgbClr val="333333"/>
                </a:solidFill>
                <a:latin typeface="Arial" panose="020B0604020202020204" pitchFamily="34" charset="0"/>
              </a:rPr>
              <a:t>Other Scalability Metrics</a:t>
            </a:r>
            <a:endParaRPr lang="en-US" dirty="0"/>
          </a:p>
        </p:txBody>
      </p:sp>
      <p:sp>
        <p:nvSpPr>
          <p:cNvPr id="3" name="Content Placeholder 2">
            <a:extLst>
              <a:ext uri="{FF2B5EF4-FFF2-40B4-BE49-F238E27FC236}">
                <a16:creationId xmlns:a16="http://schemas.microsoft.com/office/drawing/2014/main" id="{7D42EE99-4DDE-D3DF-A745-1D29DD269FDA}"/>
              </a:ext>
            </a:extLst>
          </p:cNvPr>
          <p:cNvSpPr>
            <a:spLocks noGrp="1"/>
          </p:cNvSpPr>
          <p:nvPr>
            <p:ph idx="1"/>
          </p:nvPr>
        </p:nvSpPr>
        <p:spPr/>
        <p:txBody>
          <a:bodyPr>
            <a:normAutofit/>
          </a:bodyPr>
          <a:lstStyle/>
          <a:p>
            <a:pPr algn="l"/>
            <a:r>
              <a:rPr lang="en-US" sz="1800" b="1" i="0" u="none" strike="noStrike" baseline="0" dirty="0">
                <a:solidFill>
                  <a:srgbClr val="333333"/>
                </a:solidFill>
                <a:latin typeface="Verdana" panose="020B0604030504040204" pitchFamily="34" charset="0"/>
              </a:rPr>
              <a:t>Serial Fraction </a:t>
            </a:r>
            <a:r>
              <a:rPr lang="en-US" sz="1800" b="0" i="1" u="none" strike="noStrike" baseline="0" dirty="0">
                <a:solidFill>
                  <a:srgbClr val="333333"/>
                </a:solidFill>
                <a:latin typeface="Verdana" panose="020B0604030504040204" pitchFamily="34" charset="0"/>
              </a:rPr>
              <a:t>f </a:t>
            </a:r>
            <a:r>
              <a:rPr lang="en-US" sz="1800" b="0" i="0" u="none" strike="noStrike" baseline="0" dirty="0">
                <a:solidFill>
                  <a:srgbClr val="333333"/>
                </a:solidFill>
                <a:latin typeface="Verdana" panose="020B0604030504040204" pitchFamily="34" charset="0"/>
              </a:rPr>
              <a:t>The experimentally determined serial fraction </a:t>
            </a:r>
            <a:r>
              <a:rPr lang="en-US" sz="1800" b="0" i="1" u="none" strike="noStrike" baseline="0" dirty="0">
                <a:solidFill>
                  <a:srgbClr val="333333"/>
                </a:solidFill>
                <a:latin typeface="Verdana" panose="020B0604030504040204" pitchFamily="34" charset="0"/>
              </a:rPr>
              <a:t>f </a:t>
            </a:r>
            <a:r>
              <a:rPr lang="en-US" sz="1800" b="0" i="0" u="none" strike="noStrike" baseline="0" dirty="0">
                <a:solidFill>
                  <a:srgbClr val="333333"/>
                </a:solidFill>
                <a:latin typeface="Verdana" panose="020B0604030504040204" pitchFamily="34" charset="0"/>
              </a:rPr>
              <a:t>can be used to quantify the performance of a parallel system on a </a:t>
            </a:r>
            <a:r>
              <a:rPr lang="en-US" sz="1800" b="1" i="0" u="none" strike="noStrike" baseline="0" dirty="0">
                <a:solidFill>
                  <a:srgbClr val="333333"/>
                </a:solidFill>
                <a:latin typeface="Verdana" panose="020B0604030504040204" pitchFamily="34" charset="0"/>
              </a:rPr>
              <a:t>fixed-size problem</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Consider a case when the serial runtime of a computation can be divided into a totally parallel and a totally serial component,</a:t>
            </a:r>
          </a:p>
          <a:p>
            <a:pPr algn="l"/>
            <a:r>
              <a:rPr lang="en-US" sz="1800" b="0" i="0" u="none" strike="noStrike" baseline="0" dirty="0">
                <a:solidFill>
                  <a:srgbClr val="333333"/>
                </a:solidFill>
                <a:latin typeface="Verdana" panose="020B0604030504040204" pitchFamily="34" charset="0"/>
              </a:rPr>
              <a:t>i.e., </a:t>
            </a:r>
          </a:p>
          <a:p>
            <a:pPr algn="l"/>
            <a:endParaRPr lang="en-US" sz="1800" b="0" i="0" u="none" strike="noStrike" baseline="0" dirty="0">
              <a:solidFill>
                <a:srgbClr val="333333"/>
              </a:solidFill>
              <a:latin typeface="Verdana" panose="020B0604030504040204" pitchFamily="34" charset="0"/>
            </a:endParaRPr>
          </a:p>
          <a:p>
            <a:pPr algn="l"/>
            <a:r>
              <a:rPr lang="en-US" sz="1800" b="0" i="0" u="none" strike="noStrike" baseline="0" dirty="0">
                <a:solidFill>
                  <a:srgbClr val="333333"/>
                </a:solidFill>
                <a:latin typeface="Verdana" panose="020B0604030504040204" pitchFamily="34" charset="0"/>
              </a:rPr>
              <a:t>Here, </a:t>
            </a:r>
            <a:r>
              <a:rPr lang="en-US" sz="1800" b="0" i="1" u="none" strike="noStrike" baseline="0" dirty="0" err="1">
                <a:solidFill>
                  <a:srgbClr val="333333"/>
                </a:solidFill>
                <a:latin typeface="Verdana" panose="020B0604030504040204" pitchFamily="34" charset="0"/>
              </a:rPr>
              <a:t>Tser</a:t>
            </a:r>
            <a:r>
              <a:rPr lang="en-US" sz="1800" b="0" i="1"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and </a:t>
            </a:r>
            <a:r>
              <a:rPr lang="en-US" sz="1800" b="0" i="1" u="none" strike="noStrike" baseline="0" dirty="0" err="1">
                <a:solidFill>
                  <a:srgbClr val="333333"/>
                </a:solidFill>
                <a:latin typeface="Verdana" panose="020B0604030504040204" pitchFamily="34" charset="0"/>
              </a:rPr>
              <a:t>Tpar</a:t>
            </a:r>
            <a:r>
              <a:rPr lang="en-US" sz="1800" b="0" i="1"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correspond to totally serial and totally parallel components. </a:t>
            </a:r>
          </a:p>
          <a:p>
            <a:pPr algn="l"/>
            <a:r>
              <a:rPr lang="en-US" sz="1800" b="0" i="0" u="none" strike="noStrike" baseline="0" dirty="0">
                <a:solidFill>
                  <a:srgbClr val="333333"/>
                </a:solidFill>
                <a:latin typeface="Verdana" panose="020B0604030504040204" pitchFamily="34" charset="0"/>
              </a:rPr>
              <a:t>From this, we can write:</a:t>
            </a:r>
          </a:p>
          <a:p>
            <a:pPr algn="l"/>
            <a:endParaRPr lang="en-US" sz="1800" dirty="0">
              <a:solidFill>
                <a:srgbClr val="333333"/>
              </a:solidFill>
              <a:latin typeface="Verdana" panose="020B0604030504040204" pitchFamily="34" charset="0"/>
            </a:endParaRPr>
          </a:p>
          <a:p>
            <a:pPr marL="0" indent="0" algn="l">
              <a:buNone/>
            </a:pPr>
            <a:endParaRPr lang="en-US" sz="1800" b="0" i="0" u="none" strike="noStrike" baseline="0" dirty="0">
              <a:solidFill>
                <a:srgbClr val="333333"/>
              </a:solidFill>
              <a:latin typeface="Verdana" panose="020B0604030504040204" pitchFamily="34" charset="0"/>
            </a:endParaRPr>
          </a:p>
          <a:p>
            <a:pPr algn="l"/>
            <a:r>
              <a:rPr lang="en-US" sz="1800" b="0" i="0" u="none" strike="noStrike" baseline="0" dirty="0">
                <a:solidFill>
                  <a:srgbClr val="333333"/>
                </a:solidFill>
                <a:latin typeface="Verdana" panose="020B0604030504040204" pitchFamily="34" charset="0"/>
              </a:rPr>
              <a:t>Here, we have assumed that all of the other parallel overheads such as excess computation and communication are captured in the serial component </a:t>
            </a:r>
            <a:r>
              <a:rPr lang="en-US" sz="1800" b="0" i="1" u="none" strike="noStrike" baseline="0" dirty="0" err="1">
                <a:solidFill>
                  <a:srgbClr val="333333"/>
                </a:solidFill>
                <a:latin typeface="Verdana" panose="020B0604030504040204" pitchFamily="34" charset="0"/>
              </a:rPr>
              <a:t>Tser</a:t>
            </a:r>
            <a:r>
              <a:rPr lang="en-US" sz="1800" b="0" i="0" u="none" strike="noStrike" baseline="0" dirty="0">
                <a:solidFill>
                  <a:srgbClr val="333333"/>
                </a:solidFill>
                <a:latin typeface="Verdana" panose="020B0604030504040204" pitchFamily="34" charset="0"/>
              </a:rPr>
              <a:t>.</a:t>
            </a:r>
            <a:endParaRPr lang="en-US" dirty="0"/>
          </a:p>
        </p:txBody>
      </p:sp>
      <p:pic>
        <p:nvPicPr>
          <p:cNvPr id="5" name="Picture 4">
            <a:extLst>
              <a:ext uri="{FF2B5EF4-FFF2-40B4-BE49-F238E27FC236}">
                <a16:creationId xmlns:a16="http://schemas.microsoft.com/office/drawing/2014/main" id="{DF53D8F5-6087-A1FA-2BF1-BE4D0D663E59}"/>
              </a:ext>
            </a:extLst>
          </p:cNvPr>
          <p:cNvPicPr>
            <a:picLocks noChangeAspect="1"/>
          </p:cNvPicPr>
          <p:nvPr/>
        </p:nvPicPr>
        <p:blipFill>
          <a:blip r:embed="rId2"/>
          <a:stretch>
            <a:fillRect/>
          </a:stretch>
        </p:blipFill>
        <p:spPr>
          <a:xfrm>
            <a:off x="3546115" y="3163046"/>
            <a:ext cx="2038759" cy="378970"/>
          </a:xfrm>
          <a:prstGeom prst="rect">
            <a:avLst/>
          </a:prstGeom>
        </p:spPr>
      </p:pic>
      <p:pic>
        <p:nvPicPr>
          <p:cNvPr id="7" name="Picture 6">
            <a:extLst>
              <a:ext uri="{FF2B5EF4-FFF2-40B4-BE49-F238E27FC236}">
                <a16:creationId xmlns:a16="http://schemas.microsoft.com/office/drawing/2014/main" id="{FA556128-3DB0-2ED1-BD92-BD55CC994BEF}"/>
              </a:ext>
            </a:extLst>
          </p:cNvPr>
          <p:cNvPicPr>
            <a:picLocks noChangeAspect="1"/>
          </p:cNvPicPr>
          <p:nvPr/>
        </p:nvPicPr>
        <p:blipFill>
          <a:blip r:embed="rId3"/>
          <a:stretch>
            <a:fillRect/>
          </a:stretch>
        </p:blipFill>
        <p:spPr>
          <a:xfrm>
            <a:off x="3546115" y="4491933"/>
            <a:ext cx="2368694" cy="735112"/>
          </a:xfrm>
          <a:prstGeom prst="rect">
            <a:avLst/>
          </a:prstGeom>
        </p:spPr>
      </p:pic>
    </p:spTree>
    <p:extLst>
      <p:ext uri="{BB962C8B-B14F-4D97-AF65-F5344CB8AC3E}">
        <p14:creationId xmlns:p14="http://schemas.microsoft.com/office/powerpoint/2010/main" val="12917914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CE0BA607-698C-3AF1-B5EB-88A01BD847BD}"/>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sz="6000" kern="1200">
                <a:solidFill>
                  <a:schemeClr val="tx1"/>
                </a:solidFill>
                <a:latin typeface="+mj-lt"/>
                <a:ea typeface="+mj-ea"/>
                <a:cs typeface="+mj-cs"/>
              </a:rPr>
              <a:t>Thank you </a:t>
            </a:r>
            <a:r>
              <a:rPr lang="en-US" sz="6000" kern="1200">
                <a:solidFill>
                  <a:schemeClr val="tx1"/>
                </a:solidFill>
                <a:latin typeface="+mj-lt"/>
                <a:ea typeface="+mj-ea"/>
                <a:cs typeface="+mj-cs"/>
                <a:sym typeface="Wingdings" panose="05000000000000000000" pitchFamily="2" charset="2"/>
              </a:rPr>
              <a:t></a:t>
            </a:r>
            <a:endParaRPr lang="en-US" sz="6000" kern="1200">
              <a:solidFill>
                <a:schemeClr val="tx1"/>
              </a:solidFill>
              <a:latin typeface="+mj-lt"/>
              <a:ea typeface="+mj-ea"/>
              <a:cs typeface="+mj-cs"/>
            </a:endParaRPr>
          </a:p>
        </p:txBody>
      </p:sp>
      <p:sp>
        <p:nvSpPr>
          <p:cNvPr id="15" name="Arc 14">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7" name="Oval 16">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733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Rectangle 13">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Title 3">
            <a:extLst>
              <a:ext uri="{FF2B5EF4-FFF2-40B4-BE49-F238E27FC236}">
                <a16:creationId xmlns:a16="http://schemas.microsoft.com/office/drawing/2014/main" id="{AEF063D7-01BC-73FB-8CF9-82F90C81DC7B}"/>
              </a:ext>
            </a:extLst>
          </p:cNvPr>
          <p:cNvSpPr>
            <a:spLocks noGrp="1"/>
          </p:cNvSpPr>
          <p:nvPr>
            <p:ph type="title"/>
          </p:nvPr>
        </p:nvSpPr>
        <p:spPr>
          <a:xfrm>
            <a:off x="3315031" y="1380754"/>
            <a:ext cx="5561938" cy="2513516"/>
          </a:xfrm>
        </p:spPr>
        <p:txBody>
          <a:bodyPr vert="horz" lIns="91440" tIns="45720" rIns="91440" bIns="45720" rtlCol="0" anchor="b">
            <a:normAutofit/>
          </a:bodyPr>
          <a:lstStyle/>
          <a:p>
            <a:pPr algn="ctr"/>
            <a:r>
              <a:rPr lang="en-US" sz="5600" b="1" i="0" u="none" strike="noStrike" kern="1200" baseline="0" dirty="0">
                <a:solidFill>
                  <a:schemeClr val="tx1"/>
                </a:solidFill>
                <a:latin typeface="+mj-lt"/>
                <a:ea typeface="+mj-ea"/>
                <a:cs typeface="+mj-cs"/>
              </a:rPr>
              <a:t>Sources of Overhead in Parallel Programs</a:t>
            </a:r>
            <a:endParaRPr lang="en-US" sz="5600" kern="1200" dirty="0">
              <a:solidFill>
                <a:schemeClr val="tx1"/>
              </a:solidFill>
              <a:latin typeface="+mj-lt"/>
              <a:ea typeface="+mj-ea"/>
              <a:cs typeface="+mj-cs"/>
            </a:endParaRPr>
          </a:p>
        </p:txBody>
      </p:sp>
      <p:sp>
        <p:nvSpPr>
          <p:cNvPr id="5" name="Text Placeholder 4">
            <a:extLst>
              <a:ext uri="{FF2B5EF4-FFF2-40B4-BE49-F238E27FC236}">
                <a16:creationId xmlns:a16="http://schemas.microsoft.com/office/drawing/2014/main" id="{9894708A-29D8-EA72-403D-12C74A7544AC}"/>
              </a:ext>
            </a:extLst>
          </p:cNvPr>
          <p:cNvSpPr>
            <a:spLocks noGrp="1"/>
          </p:cNvSpPr>
          <p:nvPr>
            <p:ph type="body" idx="1"/>
          </p:nvPr>
        </p:nvSpPr>
        <p:spPr>
          <a:xfrm>
            <a:off x="3315031" y="4076802"/>
            <a:ext cx="5561938" cy="1534587"/>
          </a:xfrm>
        </p:spPr>
        <p:txBody>
          <a:bodyPr vert="horz" lIns="91440" tIns="45720" rIns="91440" bIns="45720" rtlCol="0">
            <a:normAutofit/>
          </a:bodyPr>
          <a:lstStyle/>
          <a:p>
            <a:pPr algn="ctr"/>
            <a:r>
              <a:rPr lang="en-US" kern="1200">
                <a:solidFill>
                  <a:schemeClr val="tx1"/>
                </a:solidFill>
                <a:latin typeface="+mn-lt"/>
                <a:ea typeface="+mn-ea"/>
                <a:cs typeface="+mn-cs"/>
              </a:rPr>
              <a:t>Section 5.1</a:t>
            </a:r>
          </a:p>
        </p:txBody>
      </p:sp>
      <p:sp>
        <p:nvSpPr>
          <p:cNvPr id="18" name="Arc 17">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0" name="Oval 19">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06515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A7DA4-5165-AE28-F246-3A9E3FCCF8B1}"/>
              </a:ext>
            </a:extLst>
          </p:cNvPr>
          <p:cNvSpPr>
            <a:spLocks noGrp="1"/>
          </p:cNvSpPr>
          <p:nvPr>
            <p:ph type="title"/>
          </p:nvPr>
        </p:nvSpPr>
        <p:spPr/>
        <p:txBody>
          <a:bodyPr>
            <a:normAutofit/>
          </a:bodyPr>
          <a:lstStyle/>
          <a:p>
            <a:r>
              <a:rPr lang="en-US" sz="4000" b="1" i="0" u="none" strike="noStrike" baseline="0" dirty="0">
                <a:solidFill>
                  <a:srgbClr val="333333"/>
                </a:solidFill>
                <a:latin typeface="Arial" panose="020B0604020202020204" pitchFamily="34" charset="0"/>
              </a:rPr>
              <a:t>Sources of Overhead in Parallel Programs</a:t>
            </a:r>
            <a:endParaRPr lang="en-US" sz="4000" dirty="0"/>
          </a:p>
        </p:txBody>
      </p:sp>
      <p:sp>
        <p:nvSpPr>
          <p:cNvPr id="3" name="Content Placeholder 2">
            <a:extLst>
              <a:ext uri="{FF2B5EF4-FFF2-40B4-BE49-F238E27FC236}">
                <a16:creationId xmlns:a16="http://schemas.microsoft.com/office/drawing/2014/main" id="{DE950BDA-2409-24A9-FD84-4284A407EEDF}"/>
              </a:ext>
            </a:extLst>
          </p:cNvPr>
          <p:cNvSpPr>
            <a:spLocks noGrp="1"/>
          </p:cNvSpPr>
          <p:nvPr>
            <p:ph idx="1"/>
          </p:nvPr>
        </p:nvSpPr>
        <p:spPr/>
        <p:txBody>
          <a:bodyPr>
            <a:normAutofit/>
          </a:bodyPr>
          <a:lstStyle/>
          <a:p>
            <a:pPr algn="l"/>
            <a:r>
              <a:rPr lang="en-US" sz="1800" b="0" i="0" u="none" strike="noStrike" baseline="0" dirty="0">
                <a:solidFill>
                  <a:srgbClr val="333333"/>
                </a:solidFill>
                <a:latin typeface="Verdana" panose="020B0604030504040204" pitchFamily="34" charset="0"/>
              </a:rPr>
              <a:t>Using twice as many hardware resources, one can reasonably expect a program to run twice as fast. </a:t>
            </a:r>
          </a:p>
          <a:p>
            <a:pPr algn="l"/>
            <a:r>
              <a:rPr lang="en-US" sz="1800" b="0" i="0" u="none" strike="noStrike" baseline="0" dirty="0">
                <a:solidFill>
                  <a:srgbClr val="333333"/>
                </a:solidFill>
                <a:latin typeface="Verdana" panose="020B0604030504040204" pitchFamily="34" charset="0"/>
              </a:rPr>
              <a:t>However, in typical parallel programs, this is rarely the case, due to a variety of overheads associated with parallelism. </a:t>
            </a:r>
          </a:p>
          <a:p>
            <a:pPr algn="l"/>
            <a:r>
              <a:rPr lang="en-US" sz="1800" b="1" i="0" u="none" strike="noStrike" baseline="0" dirty="0">
                <a:solidFill>
                  <a:srgbClr val="333333"/>
                </a:solidFill>
                <a:highlight>
                  <a:srgbClr val="FFFF00"/>
                </a:highlight>
                <a:latin typeface="Verdana" panose="020B0604030504040204" pitchFamily="34" charset="0"/>
              </a:rPr>
              <a:t>An accurate quantification of these overheads is critical to the understanding of parallel program performance.</a:t>
            </a:r>
          </a:p>
          <a:p>
            <a:pPr algn="l"/>
            <a:r>
              <a:rPr lang="en-US" sz="1800" b="0" i="0" u="none" strike="noStrike" baseline="0" dirty="0">
                <a:solidFill>
                  <a:srgbClr val="333333"/>
                </a:solidFill>
                <a:latin typeface="Verdana" panose="020B0604030504040204" pitchFamily="34" charset="0"/>
              </a:rPr>
              <a:t>A typical execution profile of a parallel program is illustrated in </a:t>
            </a:r>
            <a:r>
              <a:rPr lang="en-US" sz="1800" b="0" i="0" u="none" strike="noStrike" baseline="0" dirty="0">
                <a:solidFill>
                  <a:srgbClr val="00339A"/>
                </a:solidFill>
                <a:latin typeface="Verdana" panose="020B0604030504040204" pitchFamily="34" charset="0"/>
              </a:rPr>
              <a:t>Figure in next slide</a:t>
            </a:r>
            <a:r>
              <a:rPr lang="en-US" sz="1800" b="0" i="0" u="none" strike="noStrike" baseline="0" dirty="0">
                <a:solidFill>
                  <a:srgbClr val="333333"/>
                </a:solidFill>
                <a:latin typeface="Verdana" panose="020B0604030504040204" pitchFamily="34" charset="0"/>
              </a:rPr>
              <a:t>. </a:t>
            </a:r>
          </a:p>
          <a:p>
            <a:pPr algn="l"/>
            <a:r>
              <a:rPr lang="en-US" sz="1800" b="0" i="0" u="none" strike="noStrike" baseline="0" dirty="0">
                <a:solidFill>
                  <a:srgbClr val="333333"/>
                </a:solidFill>
                <a:latin typeface="Verdana" panose="020B0604030504040204" pitchFamily="34" charset="0"/>
              </a:rPr>
              <a:t>In addition to performing </a:t>
            </a:r>
            <a:r>
              <a:rPr lang="en-US" sz="1800" b="1" i="0" u="none" strike="noStrike" baseline="0" dirty="0">
                <a:solidFill>
                  <a:srgbClr val="333333"/>
                </a:solidFill>
                <a:latin typeface="Verdana" panose="020B0604030504040204" pitchFamily="34" charset="0"/>
              </a:rPr>
              <a:t>essential computation</a:t>
            </a:r>
            <a:r>
              <a:rPr lang="en-US" sz="1800" b="0" i="0" u="none" strike="noStrike" baseline="0" dirty="0">
                <a:solidFill>
                  <a:srgbClr val="333333"/>
                </a:solidFill>
                <a:latin typeface="Verdana" panose="020B0604030504040204" pitchFamily="34" charset="0"/>
              </a:rPr>
              <a:t> (i.e., computation that would be performed by the serial program for solving the same problem instance), a parallel program may also spend time in </a:t>
            </a:r>
            <a:r>
              <a:rPr lang="en-US" sz="1800" b="1" i="0" u="none" strike="noStrike" baseline="0" dirty="0">
                <a:solidFill>
                  <a:srgbClr val="333333"/>
                </a:solidFill>
                <a:latin typeface="Verdana" panose="020B0604030504040204" pitchFamily="34" charset="0"/>
              </a:rPr>
              <a:t>inter-process communication</a:t>
            </a:r>
            <a:r>
              <a:rPr lang="en-US" sz="1800" b="0" i="0" u="none" strike="noStrike" baseline="0" dirty="0">
                <a:solidFill>
                  <a:srgbClr val="333333"/>
                </a:solidFill>
                <a:latin typeface="Verdana" panose="020B0604030504040204" pitchFamily="34" charset="0"/>
              </a:rPr>
              <a:t>, </a:t>
            </a:r>
            <a:r>
              <a:rPr lang="en-US" sz="1800" b="1" i="0" u="none" strike="noStrike" baseline="0" dirty="0">
                <a:solidFill>
                  <a:srgbClr val="333333"/>
                </a:solidFill>
                <a:latin typeface="Verdana" panose="020B0604030504040204" pitchFamily="34" charset="0"/>
              </a:rPr>
              <a:t>idling</a:t>
            </a:r>
            <a:r>
              <a:rPr lang="en-US" sz="1800" b="0" i="0" u="none" strike="noStrike" baseline="0" dirty="0">
                <a:solidFill>
                  <a:srgbClr val="333333"/>
                </a:solidFill>
                <a:latin typeface="Verdana" panose="020B0604030504040204" pitchFamily="34" charset="0"/>
              </a:rPr>
              <a:t>, and </a:t>
            </a:r>
            <a:r>
              <a:rPr lang="en-US" sz="1800" b="1" i="0" u="none" strike="noStrike" baseline="0" dirty="0">
                <a:solidFill>
                  <a:srgbClr val="333333"/>
                </a:solidFill>
                <a:latin typeface="Verdana" panose="020B0604030504040204" pitchFamily="34" charset="0"/>
              </a:rPr>
              <a:t>excess computation</a:t>
            </a:r>
            <a:r>
              <a:rPr lang="en-US" sz="1800" b="0" i="0" u="none" strike="noStrike" baseline="0" dirty="0">
                <a:solidFill>
                  <a:srgbClr val="333333"/>
                </a:solidFill>
                <a:latin typeface="Verdana" panose="020B0604030504040204" pitchFamily="34" charset="0"/>
              </a:rPr>
              <a:t> (computation not performed by the serial formulation).</a:t>
            </a:r>
            <a:endParaRPr lang="en-US" dirty="0"/>
          </a:p>
        </p:txBody>
      </p:sp>
    </p:spTree>
    <p:extLst>
      <p:ext uri="{BB962C8B-B14F-4D97-AF65-F5344CB8AC3E}">
        <p14:creationId xmlns:p14="http://schemas.microsoft.com/office/powerpoint/2010/main" val="35137490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8FA7DA4-5165-AE28-F246-3A9E3FCCF8B1}"/>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b="1" i="0" u="none" strike="noStrike" kern="1200" baseline="0">
                <a:solidFill>
                  <a:srgbClr val="FFFFFF"/>
                </a:solidFill>
                <a:latin typeface="+mj-lt"/>
                <a:ea typeface="+mj-ea"/>
                <a:cs typeface="+mj-cs"/>
              </a:rPr>
              <a:t>Sources of Overhead in Parallel Programs</a:t>
            </a:r>
            <a:endParaRPr lang="en-US" sz="2600" kern="1200">
              <a:solidFill>
                <a:srgbClr val="FFFFFF"/>
              </a:solidFill>
              <a:latin typeface="+mj-lt"/>
              <a:ea typeface="+mj-ea"/>
              <a:cs typeface="+mj-cs"/>
            </a:endParaRPr>
          </a:p>
        </p:txBody>
      </p:sp>
      <p:pic>
        <p:nvPicPr>
          <p:cNvPr id="5" name="Content Placeholder 4">
            <a:extLst>
              <a:ext uri="{FF2B5EF4-FFF2-40B4-BE49-F238E27FC236}">
                <a16:creationId xmlns:a16="http://schemas.microsoft.com/office/drawing/2014/main" id="{B786C488-C73A-92F9-5178-0CC9E1FAE85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38600" y="1297802"/>
            <a:ext cx="7188199" cy="4259007"/>
          </a:xfrm>
          <a:prstGeom prst="rect">
            <a:avLst/>
          </a:prstGeom>
        </p:spPr>
      </p:pic>
    </p:spTree>
    <p:extLst>
      <p:ext uri="{BB962C8B-B14F-4D97-AF65-F5344CB8AC3E}">
        <p14:creationId xmlns:p14="http://schemas.microsoft.com/office/powerpoint/2010/main" val="2990467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A7DA4-5165-AE28-F246-3A9E3FCCF8B1}"/>
              </a:ext>
            </a:extLst>
          </p:cNvPr>
          <p:cNvSpPr>
            <a:spLocks noGrp="1"/>
          </p:cNvSpPr>
          <p:nvPr>
            <p:ph type="title"/>
          </p:nvPr>
        </p:nvSpPr>
        <p:spPr/>
        <p:txBody>
          <a:bodyPr>
            <a:normAutofit/>
          </a:bodyPr>
          <a:lstStyle/>
          <a:p>
            <a:r>
              <a:rPr lang="en-US" sz="4000" b="1" i="0" u="none" strike="noStrike" baseline="0" dirty="0">
                <a:solidFill>
                  <a:srgbClr val="333333"/>
                </a:solidFill>
                <a:latin typeface="Arial" panose="020B0604020202020204" pitchFamily="34" charset="0"/>
              </a:rPr>
              <a:t>Sources of Overhead in Parallel Programs</a:t>
            </a:r>
            <a:endParaRPr lang="en-US" sz="4000" dirty="0"/>
          </a:p>
        </p:txBody>
      </p:sp>
      <p:sp>
        <p:nvSpPr>
          <p:cNvPr id="3" name="Content Placeholder 2">
            <a:extLst>
              <a:ext uri="{FF2B5EF4-FFF2-40B4-BE49-F238E27FC236}">
                <a16:creationId xmlns:a16="http://schemas.microsoft.com/office/drawing/2014/main" id="{DE950BDA-2409-24A9-FD84-4284A407EEDF}"/>
              </a:ext>
            </a:extLst>
          </p:cNvPr>
          <p:cNvSpPr>
            <a:spLocks noGrp="1"/>
          </p:cNvSpPr>
          <p:nvPr>
            <p:ph idx="1"/>
          </p:nvPr>
        </p:nvSpPr>
        <p:spPr/>
        <p:txBody>
          <a:bodyPr>
            <a:normAutofit/>
          </a:bodyPr>
          <a:lstStyle/>
          <a:p>
            <a:pPr algn="just"/>
            <a:r>
              <a:rPr lang="en-US" sz="1800" b="1" i="0" u="none" strike="noStrike" baseline="0" dirty="0">
                <a:solidFill>
                  <a:srgbClr val="333333"/>
                </a:solidFill>
                <a:highlight>
                  <a:srgbClr val="FFFF00"/>
                </a:highlight>
                <a:latin typeface="Verdana" panose="020B0604030504040204" pitchFamily="34" charset="0"/>
              </a:rPr>
              <a:t>Inter-process Interaction:</a:t>
            </a:r>
            <a:r>
              <a:rPr lang="en-US" sz="1800" b="1" i="0"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Any nontrivial parallel system requires its processing elements to interact and communicate data (e.g., intermediate results). The time spent communicating data between processing elements is usually the most significant source of parallel processing overhead.</a:t>
            </a:r>
          </a:p>
          <a:p>
            <a:pPr algn="l"/>
            <a:r>
              <a:rPr lang="en-US" sz="1800" b="1" i="0" u="none" strike="noStrike" baseline="0" dirty="0">
                <a:solidFill>
                  <a:srgbClr val="333333"/>
                </a:solidFill>
                <a:highlight>
                  <a:srgbClr val="FFFF00"/>
                </a:highlight>
                <a:latin typeface="Verdana" panose="020B0604030504040204" pitchFamily="34" charset="0"/>
              </a:rPr>
              <a:t>Idling:</a:t>
            </a:r>
            <a:r>
              <a:rPr lang="en-US" sz="1800" b="1" i="0"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Processing elements in a parallel system may become idle due to many reasons such as load imbalance, synchronization, and presence of serial components in a program.</a:t>
            </a:r>
          </a:p>
          <a:p>
            <a:pPr algn="l"/>
            <a:r>
              <a:rPr lang="en-US" sz="1800" b="1" i="0" u="none" strike="noStrike" baseline="0" dirty="0">
                <a:solidFill>
                  <a:srgbClr val="333333"/>
                </a:solidFill>
                <a:highlight>
                  <a:srgbClr val="FFFF00"/>
                </a:highlight>
                <a:latin typeface="Verdana" panose="020B0604030504040204" pitchFamily="34" charset="0"/>
              </a:rPr>
              <a:t>Excess Computation:</a:t>
            </a:r>
            <a:r>
              <a:rPr lang="en-US" sz="1800" b="1" i="0"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The fastest known sequential algorithm for a problem may be difficult or impossible to parallelize, forcing us to use a parallel algorithm based on a poorer but easily parallelizable (that is, one with a higher degree of concurrency) sequential algorithm. The difference in computation performed by the parallel program and the best serial program is the excess computation overhead incurred by the parallel program.</a:t>
            </a:r>
            <a:endParaRPr lang="en-US" dirty="0"/>
          </a:p>
        </p:txBody>
      </p:sp>
    </p:spTree>
    <p:extLst>
      <p:ext uri="{BB962C8B-B14F-4D97-AF65-F5344CB8AC3E}">
        <p14:creationId xmlns:p14="http://schemas.microsoft.com/office/powerpoint/2010/main" val="2400529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8153EC8-8E01-4D70-B575-24ABD35A1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38812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9D49DDE6-4E8E-B26D-F684-D2B1224F71DF}"/>
              </a:ext>
            </a:extLst>
          </p:cNvPr>
          <p:cNvSpPr>
            <a:spLocks noGrp="1"/>
          </p:cNvSpPr>
          <p:nvPr>
            <p:ph type="title"/>
          </p:nvPr>
        </p:nvSpPr>
        <p:spPr>
          <a:xfrm>
            <a:off x="652750" y="657498"/>
            <a:ext cx="4806184" cy="3644537"/>
          </a:xfrm>
          <a:noFill/>
        </p:spPr>
        <p:txBody>
          <a:bodyPr vert="horz" lIns="91440" tIns="45720" rIns="91440" bIns="45720" rtlCol="0" anchor="b">
            <a:normAutofit/>
          </a:bodyPr>
          <a:lstStyle/>
          <a:p>
            <a:r>
              <a:rPr lang="en-US" sz="5400" b="1" i="0" u="none" strike="noStrike" baseline="0" dirty="0">
                <a:solidFill>
                  <a:schemeClr val="bg1"/>
                </a:solidFill>
              </a:rPr>
              <a:t>Performance Metrics for Parallel Systems</a:t>
            </a:r>
            <a:endParaRPr lang="en-US" sz="5400" dirty="0">
              <a:solidFill>
                <a:schemeClr val="bg1"/>
              </a:solidFill>
            </a:endParaRPr>
          </a:p>
        </p:txBody>
      </p:sp>
      <p:sp>
        <p:nvSpPr>
          <p:cNvPr id="5" name="Text Placeholder 4">
            <a:extLst>
              <a:ext uri="{FF2B5EF4-FFF2-40B4-BE49-F238E27FC236}">
                <a16:creationId xmlns:a16="http://schemas.microsoft.com/office/drawing/2014/main" id="{CDEFC2FA-8661-FA8C-D293-E37AE865B465}"/>
              </a:ext>
            </a:extLst>
          </p:cNvPr>
          <p:cNvSpPr>
            <a:spLocks noGrp="1"/>
          </p:cNvSpPr>
          <p:nvPr>
            <p:ph type="body" idx="1"/>
          </p:nvPr>
        </p:nvSpPr>
        <p:spPr>
          <a:xfrm>
            <a:off x="652750" y="4545874"/>
            <a:ext cx="4806184" cy="1672046"/>
          </a:xfrm>
          <a:noFill/>
        </p:spPr>
        <p:txBody>
          <a:bodyPr vert="horz" lIns="91440" tIns="45720" rIns="91440" bIns="45720" rtlCol="0">
            <a:normAutofit/>
          </a:bodyPr>
          <a:lstStyle/>
          <a:p>
            <a:r>
              <a:rPr lang="en-US" sz="2800">
                <a:solidFill>
                  <a:schemeClr val="bg1"/>
                </a:solidFill>
              </a:rPr>
              <a:t>Section 5.2</a:t>
            </a:r>
          </a:p>
        </p:txBody>
      </p:sp>
      <p:pic>
        <p:nvPicPr>
          <p:cNvPr id="7" name="Picture 6" descr="Financial graphs on a dark display">
            <a:extLst>
              <a:ext uri="{FF2B5EF4-FFF2-40B4-BE49-F238E27FC236}">
                <a16:creationId xmlns:a16="http://schemas.microsoft.com/office/drawing/2014/main" id="{0835A392-6405-2ED7-5091-F0B1F89AC292}"/>
              </a:ext>
            </a:extLst>
          </p:cNvPr>
          <p:cNvPicPr>
            <a:picLocks noChangeAspect="1"/>
          </p:cNvPicPr>
          <p:nvPr/>
        </p:nvPicPr>
        <p:blipFill rotWithShape="1">
          <a:blip r:embed="rId2"/>
          <a:srcRect l="19274" r="25082"/>
          <a:stretch/>
        </p:blipFill>
        <p:spPr>
          <a:xfrm>
            <a:off x="6095999" y="10"/>
            <a:ext cx="6105655" cy="6857990"/>
          </a:xfrm>
          <a:prstGeom prst="rect">
            <a:avLst/>
          </a:prstGeom>
        </p:spPr>
      </p:pic>
    </p:spTree>
    <p:extLst>
      <p:ext uri="{BB962C8B-B14F-4D97-AF65-F5344CB8AC3E}">
        <p14:creationId xmlns:p14="http://schemas.microsoft.com/office/powerpoint/2010/main" val="1856674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579F3-14B7-FB1D-BEBC-584720296FB3}"/>
              </a:ext>
            </a:extLst>
          </p:cNvPr>
          <p:cNvSpPr>
            <a:spLocks noGrp="1"/>
          </p:cNvSpPr>
          <p:nvPr>
            <p:ph type="title"/>
          </p:nvPr>
        </p:nvSpPr>
        <p:spPr/>
        <p:txBody>
          <a:bodyPr>
            <a:normAutofit/>
          </a:bodyPr>
          <a:lstStyle/>
          <a:p>
            <a:r>
              <a:rPr lang="en-US" sz="3200" b="1" i="0" u="none" strike="noStrike" baseline="0" dirty="0">
                <a:solidFill>
                  <a:srgbClr val="333333"/>
                </a:solidFill>
                <a:latin typeface="Arial" panose="020B0604020202020204" pitchFamily="34" charset="0"/>
              </a:rPr>
              <a:t>Execution Time</a:t>
            </a:r>
            <a:endParaRPr lang="en-US" sz="3200" dirty="0"/>
          </a:p>
        </p:txBody>
      </p:sp>
      <p:sp>
        <p:nvSpPr>
          <p:cNvPr id="3" name="Content Placeholder 2">
            <a:extLst>
              <a:ext uri="{FF2B5EF4-FFF2-40B4-BE49-F238E27FC236}">
                <a16:creationId xmlns:a16="http://schemas.microsoft.com/office/drawing/2014/main" id="{D4A12D2A-B6FF-1B0A-FF70-E1B7407DC79A}"/>
              </a:ext>
            </a:extLst>
          </p:cNvPr>
          <p:cNvSpPr>
            <a:spLocks noGrp="1"/>
          </p:cNvSpPr>
          <p:nvPr>
            <p:ph idx="1"/>
          </p:nvPr>
        </p:nvSpPr>
        <p:spPr/>
        <p:txBody>
          <a:bodyPr/>
          <a:lstStyle/>
          <a:p>
            <a:pPr algn="l"/>
            <a:r>
              <a:rPr lang="en-US" sz="1800" b="0" i="0" u="none" strike="noStrike" baseline="0" dirty="0">
                <a:solidFill>
                  <a:srgbClr val="333333"/>
                </a:solidFill>
                <a:latin typeface="Verdana" panose="020B0604030504040204" pitchFamily="34" charset="0"/>
              </a:rPr>
              <a:t>The serial runtime of a program is the time elapsed between the beginning and the end of its execution on a sequential computer. </a:t>
            </a:r>
          </a:p>
          <a:p>
            <a:pPr algn="l"/>
            <a:r>
              <a:rPr lang="en-US" sz="1800" b="0" i="0" u="none" strike="noStrike" baseline="0" dirty="0">
                <a:solidFill>
                  <a:srgbClr val="333333"/>
                </a:solidFill>
                <a:latin typeface="Verdana" panose="020B0604030504040204" pitchFamily="34" charset="0"/>
              </a:rPr>
              <a:t>The </a:t>
            </a:r>
            <a:r>
              <a:rPr lang="en-US" sz="1800" b="1" i="1" u="none" strike="noStrike" baseline="0" dirty="0">
                <a:solidFill>
                  <a:srgbClr val="333333"/>
                </a:solidFill>
                <a:latin typeface="Verdana" panose="020B0604030504040204" pitchFamily="34" charset="0"/>
              </a:rPr>
              <a:t>parallel runtime </a:t>
            </a:r>
            <a:r>
              <a:rPr lang="en-US" sz="1800" b="0" i="0" u="none" strike="noStrike" baseline="0" dirty="0">
                <a:solidFill>
                  <a:srgbClr val="333333"/>
                </a:solidFill>
                <a:latin typeface="Verdana" panose="020B0604030504040204" pitchFamily="34" charset="0"/>
              </a:rPr>
              <a:t>is the time that elapses from the moment a parallel computation starts to the moment the last processing element finishes execution. </a:t>
            </a:r>
          </a:p>
          <a:p>
            <a:pPr algn="l"/>
            <a:r>
              <a:rPr lang="en-US" sz="1800" b="0" i="0" u="none" strike="noStrike" baseline="0" dirty="0">
                <a:solidFill>
                  <a:srgbClr val="333333"/>
                </a:solidFill>
                <a:latin typeface="Verdana" panose="020B0604030504040204" pitchFamily="34" charset="0"/>
              </a:rPr>
              <a:t>We denote the serial runtime by </a:t>
            </a:r>
            <a:r>
              <a:rPr lang="en-US" sz="1800" b="1" i="1" u="none" strike="noStrike" baseline="0" dirty="0">
                <a:solidFill>
                  <a:srgbClr val="333333"/>
                </a:solidFill>
                <a:latin typeface="Verdana" panose="020B0604030504040204" pitchFamily="34" charset="0"/>
              </a:rPr>
              <a:t>TS</a:t>
            </a:r>
            <a:r>
              <a:rPr lang="en-US" sz="1800" b="0" i="1" u="none" strike="noStrike" baseline="0" dirty="0">
                <a:solidFill>
                  <a:srgbClr val="333333"/>
                </a:solidFill>
                <a:latin typeface="Verdana" panose="020B0604030504040204" pitchFamily="34" charset="0"/>
              </a:rPr>
              <a:t> </a:t>
            </a:r>
            <a:r>
              <a:rPr lang="en-US" sz="1800" b="0" i="0" u="none" strike="noStrike" baseline="0" dirty="0">
                <a:solidFill>
                  <a:srgbClr val="333333"/>
                </a:solidFill>
                <a:latin typeface="Verdana" panose="020B0604030504040204" pitchFamily="34" charset="0"/>
              </a:rPr>
              <a:t>and the parallel runtime by </a:t>
            </a:r>
            <a:r>
              <a:rPr lang="en-US" sz="1800" b="1" i="1" u="none" strike="noStrike" baseline="0" dirty="0">
                <a:solidFill>
                  <a:srgbClr val="333333"/>
                </a:solidFill>
                <a:latin typeface="Verdana" panose="020B0604030504040204" pitchFamily="34" charset="0"/>
              </a:rPr>
              <a:t>TP</a:t>
            </a:r>
            <a:r>
              <a:rPr lang="en-US" sz="1800" b="0" i="0" u="none" strike="noStrike" baseline="0" dirty="0">
                <a:solidFill>
                  <a:srgbClr val="333333"/>
                </a:solidFill>
                <a:latin typeface="Verdana" panose="020B0604030504040204" pitchFamily="34" charset="0"/>
              </a:rPr>
              <a:t>.</a:t>
            </a:r>
            <a:endParaRPr lang="en-US" dirty="0"/>
          </a:p>
        </p:txBody>
      </p:sp>
    </p:spTree>
    <p:extLst>
      <p:ext uri="{BB962C8B-B14F-4D97-AF65-F5344CB8AC3E}">
        <p14:creationId xmlns:p14="http://schemas.microsoft.com/office/powerpoint/2010/main" val="20689283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370</TotalTime>
  <Words>2895</Words>
  <Application>Microsoft Office PowerPoint</Application>
  <PresentationFormat>Widescreen</PresentationFormat>
  <Paragraphs>154</Paragraphs>
  <Slides>34</Slides>
  <Notes>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Arial</vt:lpstr>
      <vt:lpstr>Calibri</vt:lpstr>
      <vt:lpstr>Calibri Light</vt:lpstr>
      <vt:lpstr>Cambria Math</vt:lpstr>
      <vt:lpstr>Symbol</vt:lpstr>
      <vt:lpstr>Verdana</vt:lpstr>
      <vt:lpstr>Office Theme</vt:lpstr>
      <vt:lpstr>Analytical Modeling of Parallel Programs</vt:lpstr>
      <vt:lpstr> Introduction </vt:lpstr>
      <vt:lpstr> Introduction </vt:lpstr>
      <vt:lpstr>Sources of Overhead in Parallel Programs</vt:lpstr>
      <vt:lpstr>Sources of Overhead in Parallel Programs</vt:lpstr>
      <vt:lpstr>Sources of Overhead in Parallel Programs</vt:lpstr>
      <vt:lpstr>Sources of Overhead in Parallel Programs</vt:lpstr>
      <vt:lpstr>Performance Metrics for Parallel Systems</vt:lpstr>
      <vt:lpstr>Execution Time</vt:lpstr>
      <vt:lpstr>Total Parallel Overhead</vt:lpstr>
      <vt:lpstr>Speedup</vt:lpstr>
      <vt:lpstr>Efficiency</vt:lpstr>
      <vt:lpstr>Efficiency</vt:lpstr>
      <vt:lpstr>Cost</vt:lpstr>
      <vt:lpstr>Cost</vt:lpstr>
      <vt:lpstr>The Effect of Granularity on Performance</vt:lpstr>
      <vt:lpstr>The Effect of Granularity on Performance</vt:lpstr>
      <vt:lpstr>The Effect of Granularity on Performance</vt:lpstr>
      <vt:lpstr>Scalability of Parallel Systems</vt:lpstr>
      <vt:lpstr>Scalability of Parallel Systems</vt:lpstr>
      <vt:lpstr>Why is performance extrapolation so difficult?</vt:lpstr>
      <vt:lpstr>Why is performance extrapolation so difficult?</vt:lpstr>
      <vt:lpstr>The Iso-efficiency Metric of Scalability</vt:lpstr>
      <vt:lpstr>The Iso-efficiency Metric of Scalability</vt:lpstr>
      <vt:lpstr>The Iso-efficiency Metric of Scalability</vt:lpstr>
      <vt:lpstr>The Iso-efficiency Metric of Scalability</vt:lpstr>
      <vt:lpstr>The Iso-efficiency Metric of Scalability</vt:lpstr>
      <vt:lpstr>Other Scalability Metrics</vt:lpstr>
      <vt:lpstr>Other Scalability Metrics</vt:lpstr>
      <vt:lpstr>Other Scalability Metrics</vt:lpstr>
      <vt:lpstr>Other Scalability Metrics</vt:lpstr>
      <vt:lpstr>Other Scalability Metrics</vt:lpstr>
      <vt:lpstr>Other Scalability Metrics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Analytical Modeling of Parallel Programs</dc:title>
  <dc:creator>Mr.Usman Ghous</dc:creator>
  <cp:lastModifiedBy>Haseeb Arshad</cp:lastModifiedBy>
  <cp:revision>7</cp:revision>
  <dcterms:created xsi:type="dcterms:W3CDTF">2022-10-24T14:23:06Z</dcterms:created>
  <dcterms:modified xsi:type="dcterms:W3CDTF">2023-11-03T06:08:54Z</dcterms:modified>
</cp:coreProperties>
</file>

<file path=docProps/thumbnail.jpeg>
</file>